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1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2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5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75"/>
  </p:notesMasterIdLst>
  <p:handoutMasterIdLst>
    <p:handoutMasterId r:id="rId76"/>
  </p:handoutMasterIdLst>
  <p:sldIdLst>
    <p:sldId id="256" r:id="rId2"/>
    <p:sldId id="505" r:id="rId3"/>
    <p:sldId id="509" r:id="rId4"/>
    <p:sldId id="510" r:id="rId5"/>
    <p:sldId id="257" r:id="rId6"/>
    <p:sldId id="291" r:id="rId7"/>
    <p:sldId id="464" r:id="rId8"/>
    <p:sldId id="392" r:id="rId9"/>
    <p:sldId id="399" r:id="rId10"/>
    <p:sldId id="400" r:id="rId11"/>
    <p:sldId id="394" r:id="rId12"/>
    <p:sldId id="393" r:id="rId13"/>
    <p:sldId id="395" r:id="rId14"/>
    <p:sldId id="454" r:id="rId15"/>
    <p:sldId id="445" r:id="rId16"/>
    <p:sldId id="446" r:id="rId17"/>
    <p:sldId id="463" r:id="rId18"/>
    <p:sldId id="465" r:id="rId19"/>
    <p:sldId id="396" r:id="rId20"/>
    <p:sldId id="397" r:id="rId21"/>
    <p:sldId id="444" r:id="rId22"/>
    <p:sldId id="506" r:id="rId23"/>
    <p:sldId id="503" r:id="rId24"/>
    <p:sldId id="443" r:id="rId25"/>
    <p:sldId id="401" r:id="rId26"/>
    <p:sldId id="402" r:id="rId27"/>
    <p:sldId id="404" r:id="rId28"/>
    <p:sldId id="403" r:id="rId29"/>
    <p:sldId id="405" r:id="rId30"/>
    <p:sldId id="407" r:id="rId31"/>
    <p:sldId id="408" r:id="rId32"/>
    <p:sldId id="409" r:id="rId33"/>
    <p:sldId id="410" r:id="rId34"/>
    <p:sldId id="475" r:id="rId35"/>
    <p:sldId id="442" r:id="rId36"/>
    <p:sldId id="474" r:id="rId37"/>
    <p:sldId id="466" r:id="rId38"/>
    <p:sldId id="455" r:id="rId39"/>
    <p:sldId id="472" r:id="rId40"/>
    <p:sldId id="473" r:id="rId41"/>
    <p:sldId id="406" r:id="rId42"/>
    <p:sldId id="434" r:id="rId43"/>
    <p:sldId id="411" r:id="rId44"/>
    <p:sldId id="414" r:id="rId45"/>
    <p:sldId id="415" r:id="rId46"/>
    <p:sldId id="416" r:id="rId47"/>
    <p:sldId id="417" r:id="rId48"/>
    <p:sldId id="435" r:id="rId49"/>
    <p:sldId id="449" r:id="rId50"/>
    <p:sldId id="511" r:id="rId51"/>
    <p:sldId id="451" r:id="rId52"/>
    <p:sldId id="507" r:id="rId53"/>
    <p:sldId id="386" r:id="rId54"/>
    <p:sldId id="508" r:id="rId55"/>
    <p:sldId id="420" r:id="rId56"/>
    <p:sldId id="424" r:id="rId57"/>
    <p:sldId id="467" r:id="rId58"/>
    <p:sldId id="468" r:id="rId59"/>
    <p:sldId id="469" r:id="rId60"/>
    <p:sldId id="476" r:id="rId61"/>
    <p:sldId id="470" r:id="rId62"/>
    <p:sldId id="471" r:id="rId63"/>
    <p:sldId id="423" r:id="rId64"/>
    <p:sldId id="430" r:id="rId65"/>
    <p:sldId id="452" r:id="rId66"/>
    <p:sldId id="426" r:id="rId67"/>
    <p:sldId id="431" r:id="rId68"/>
    <p:sldId id="432" r:id="rId69"/>
    <p:sldId id="427" r:id="rId70"/>
    <p:sldId id="429" r:id="rId71"/>
    <p:sldId id="453" r:id="rId72"/>
    <p:sldId id="382" r:id="rId73"/>
    <p:sldId id="390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3CC"/>
    <a:srgbClr val="3366FF"/>
    <a:srgbClr val="0000FF"/>
    <a:srgbClr val="FFFF66"/>
    <a:srgbClr val="00FFFF"/>
    <a:srgbClr val="01023F"/>
    <a:srgbClr val="548DFF"/>
    <a:srgbClr val="93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242" autoAdjust="0"/>
    <p:restoredTop sz="94660"/>
  </p:normalViewPr>
  <p:slideViewPr>
    <p:cSldViewPr snapToGrid="0">
      <p:cViewPr>
        <p:scale>
          <a:sx n="125" d="100"/>
          <a:sy n="125" d="100"/>
        </p:scale>
        <p:origin x="-36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5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Relationship Id="rId2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5FA2A28-EEDB-2343-9B7E-C9AA04C98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77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0488"/>
            <a:ext cx="69373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000750" y="90488"/>
            <a:ext cx="8572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5786438"/>
            <a:ext cx="2643188" cy="1227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9363"/>
            <a:ext cx="65087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96050" y="8869363"/>
            <a:ext cx="3619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b="0"/>
            </a:lvl1pPr>
          </a:lstStyle>
          <a:p>
            <a:fld id="{7334A429-EBEE-E348-87DC-FA78553A7B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40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50A7B198-83F6-B74F-8FC7-E342F914E220}" type="slidenum">
              <a:rPr lang="en-US" sz="1200" b="0"/>
              <a:pPr algn="r"/>
              <a:t>1</a:t>
            </a:fld>
            <a:endParaRPr lang="en-US" sz="12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91DB2DFA-F24E-564C-AE3F-A3B3541C9AF6}" type="slidenum">
              <a:rPr lang="en-US" sz="1200" b="0"/>
              <a:pPr algn="r"/>
              <a:t>13</a:t>
            </a:fld>
            <a:endParaRPr lang="en-US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E57993DC-E65D-FF45-88C6-67BF3F3A49A7}" type="slidenum">
              <a:rPr lang="en-US" sz="1200" b="0"/>
              <a:pPr algn="r"/>
              <a:t>14</a:t>
            </a:fld>
            <a:endParaRPr lang="en-US" sz="1200" b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CC89BE84-18E3-2D43-97E1-FC6B1C69AC4E}" type="slidenum">
              <a:rPr lang="en-US" sz="1200" b="0"/>
              <a:pPr algn="r"/>
              <a:t>15</a:t>
            </a:fld>
            <a:endParaRPr lang="en-US" sz="1200" b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37E9270B-5296-6249-8EB4-E17BBF844C92}" type="slidenum">
              <a:rPr lang="en-US" sz="1200" b="0"/>
              <a:pPr algn="r"/>
              <a:t>16</a:t>
            </a:fld>
            <a:endParaRPr lang="en-US" sz="1200" b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7488FA2F-4D6F-DB46-80AA-E22C2A4F1A1A}" type="slidenum">
              <a:rPr lang="en-US" sz="1200" b="0"/>
              <a:pPr algn="r"/>
              <a:t>17</a:t>
            </a:fld>
            <a:endParaRPr lang="en-US" sz="1200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644A2854-B630-D14C-9BA1-7D96DC7FF5CA}" type="slidenum">
              <a:rPr lang="en-US" sz="1200" b="0"/>
              <a:pPr algn="r"/>
              <a:t>18</a:t>
            </a:fld>
            <a:endParaRPr lang="en-US" sz="1200" b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DCF1EEC-E981-BB46-8269-B1BAA80A05DA}" type="slidenum">
              <a:rPr lang="en-US" sz="1200" b="0"/>
              <a:pPr algn="r"/>
              <a:t>19</a:t>
            </a:fld>
            <a:endParaRPr lang="en-US" sz="1200" b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BF410D77-6967-D747-80AE-5AD90DF9663D}" type="slidenum">
              <a:rPr lang="en-US" sz="1200" b="0"/>
              <a:pPr algn="r"/>
              <a:t>20</a:t>
            </a:fld>
            <a:endParaRPr lang="en-US" sz="1200" b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5CA6B731-1141-4640-BCD4-0C69EC552689}" type="slidenum">
              <a:rPr lang="en-US" sz="1200" b="0"/>
              <a:pPr algn="r"/>
              <a:t>21</a:t>
            </a:fld>
            <a:endParaRPr lang="en-US" sz="1200" b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B93CDB42-6E36-014A-85A3-AFB205BBB33C}" type="slidenum">
              <a:rPr lang="en-US" sz="1200" b="0"/>
              <a:pPr algn="r"/>
              <a:t>23</a:t>
            </a:fld>
            <a:endParaRPr lang="en-US" sz="1200" b="0"/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17191C0F-2C34-7D4A-A62B-216BDF86B30E}" type="slidenum">
              <a:rPr lang="en-US" sz="1200" b="0"/>
              <a:pPr algn="r"/>
              <a:t>5</a:t>
            </a:fld>
            <a:endParaRPr lang="en-US" sz="1200" b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4DFE5A0-1C34-E04F-BAB6-AF8B247142CB}" type="slidenum">
              <a:rPr lang="en-US" sz="1200" b="0"/>
              <a:pPr algn="r"/>
              <a:t>24</a:t>
            </a:fld>
            <a:endParaRPr lang="en-US" sz="1200" b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DA274372-4D3C-3240-89A8-B0F37973EE95}" type="slidenum">
              <a:rPr lang="en-US" sz="1200" b="0"/>
              <a:pPr algn="r"/>
              <a:t>25</a:t>
            </a:fld>
            <a:endParaRPr lang="en-US" sz="1200" b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5AD234B-8389-4B49-8639-BDB1F805101A}" type="slidenum">
              <a:rPr lang="en-US" sz="1200" b="0"/>
              <a:pPr algn="r"/>
              <a:t>26</a:t>
            </a:fld>
            <a:endParaRPr lang="en-US" sz="1200" b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1B601D99-0E45-1944-9C75-BF67AD8A9D9F}" type="slidenum">
              <a:rPr lang="en-US" sz="1200" b="0"/>
              <a:pPr algn="r"/>
              <a:t>27</a:t>
            </a:fld>
            <a:endParaRPr lang="en-US" sz="1200" b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0C6B1A4E-2873-F545-A953-53D6CF03354A}" type="slidenum">
              <a:rPr lang="en-US" sz="1200" b="0"/>
              <a:pPr algn="r"/>
              <a:t>28</a:t>
            </a:fld>
            <a:endParaRPr lang="en-US" sz="1200" b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DDB1C27-6EAC-804B-803A-5545FE2CD085}" type="slidenum">
              <a:rPr lang="en-US" sz="1200" b="0"/>
              <a:pPr algn="r"/>
              <a:t>29</a:t>
            </a:fld>
            <a:endParaRPr lang="en-US" sz="1200" b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1FE409BA-EF4A-A94B-AC3E-5A2199C4BCCE}" type="slidenum">
              <a:rPr lang="en-US" sz="1200" b="0"/>
              <a:pPr algn="r"/>
              <a:t>30</a:t>
            </a:fld>
            <a:endParaRPr lang="en-US" sz="1200" b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C4D182B-66C6-5B43-8BBC-99CFCF5C5245}" type="slidenum">
              <a:rPr lang="en-US" sz="1200" b="0"/>
              <a:pPr algn="r"/>
              <a:t>31</a:t>
            </a:fld>
            <a:endParaRPr lang="en-US" sz="1200" b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64B80949-07EB-0E44-A4F4-0F34FF3E36E2}" type="slidenum">
              <a:rPr lang="en-US" sz="1200" b="0"/>
              <a:pPr algn="r"/>
              <a:t>32</a:t>
            </a:fld>
            <a:endParaRPr 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D0C288AC-FFC1-BE4F-86BE-626BE4457159}" type="slidenum">
              <a:rPr lang="en-US" sz="1200" b="0"/>
              <a:pPr algn="r"/>
              <a:t>33</a:t>
            </a:fld>
            <a:endParaRPr lang="en-US" sz="1200" b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C3F47C56-403E-D543-8E44-01A3B67F9B3C}" type="slidenum">
              <a:rPr lang="en-US" sz="1200" b="0"/>
              <a:pPr algn="r"/>
              <a:t>6</a:t>
            </a:fld>
            <a:endParaRPr lang="en-US" sz="1200" b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2DAF4578-7D8D-7E4F-AD53-A7D8EEF929F2}" type="slidenum">
              <a:rPr lang="en-US" sz="1200" b="0"/>
              <a:pPr algn="r"/>
              <a:t>34</a:t>
            </a:fld>
            <a:endParaRPr lang="en-US" sz="1200" b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71519D4-3A48-F24D-BCF4-AF0979C2743D}" type="slidenum">
              <a:rPr lang="en-US" sz="1200" b="0"/>
              <a:pPr algn="r"/>
              <a:t>35</a:t>
            </a:fld>
            <a:endParaRPr lang="en-US" sz="1200" b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B2BB33AF-F5EB-F541-9657-814E427153BB}" type="slidenum">
              <a:rPr lang="en-US" sz="1200" b="0"/>
              <a:pPr algn="r"/>
              <a:t>36</a:t>
            </a:fld>
            <a:endParaRPr lang="en-US" sz="1200" b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6448B993-80E3-F444-8659-AD3AD975655E}" type="slidenum">
              <a:rPr lang="en-US" sz="1200" b="0"/>
              <a:pPr algn="r"/>
              <a:t>37</a:t>
            </a:fld>
            <a:endParaRPr lang="en-US" sz="1200" b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9A1F8440-B771-8E42-832E-E00D7523582F}" type="slidenum">
              <a:rPr lang="en-US" sz="1200" b="0"/>
              <a:pPr algn="r"/>
              <a:t>38</a:t>
            </a:fld>
            <a:endParaRPr lang="en-US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48163"/>
            <a:ext cx="4078287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/>
              <a:t>Insert Fig. 7.12 on this slide.  Animate with </a:t>
            </a:r>
            <a:r>
              <a:rPr lang="ja-JP" altLang="en-US"/>
              <a:t>“</a:t>
            </a:r>
            <a:r>
              <a:rPr lang="en-US"/>
              <a:t>blinds horizontal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1CC287BD-6536-7846-AD54-CF018BA79686}" type="slidenum">
              <a:rPr lang="en-US" sz="1200" b="0"/>
              <a:pPr algn="r"/>
              <a:t>39</a:t>
            </a:fld>
            <a:endParaRPr lang="en-US" sz="1200" b="0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05A70968-BAC3-AC4D-864C-D25A543ECE05}" type="slidenum">
              <a:rPr lang="en-US" sz="1200" b="0"/>
              <a:pPr algn="r"/>
              <a:t>40</a:t>
            </a:fld>
            <a:endParaRPr lang="en-US" sz="1200" b="0"/>
          </a:p>
        </p:txBody>
      </p:sp>
      <p:sp>
        <p:nvSpPr>
          <p:cNvPr id="1198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6A188E90-CD98-874D-A434-6D2D9CD6E762}" type="slidenum">
              <a:rPr lang="en-US" sz="1200" b="0"/>
              <a:pPr algn="r"/>
              <a:t>41</a:t>
            </a:fld>
            <a:endParaRPr lang="en-US" sz="1200" b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6764397E-47C0-524C-BA29-B2A38141B338}" type="slidenum">
              <a:rPr lang="en-US" sz="1200" b="0"/>
              <a:pPr algn="r"/>
              <a:t>42</a:t>
            </a:fld>
            <a:endParaRPr lang="en-US" sz="1200" b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0A26C704-00A7-3D44-BD74-7633BEE6454D}" type="slidenum">
              <a:rPr lang="en-US" sz="1200" b="0"/>
              <a:pPr algn="r"/>
              <a:t>43</a:t>
            </a:fld>
            <a:endParaRPr lang="en-US" sz="1200" b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F357C6C7-AA2C-8E43-9526-58B403325605}" type="slidenum">
              <a:rPr lang="en-US" sz="1200" b="0"/>
              <a:pPr algn="r"/>
              <a:t>7</a:t>
            </a:fld>
            <a:endParaRPr lang="en-US" sz="1200" b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EA7FBECA-D508-A647-B640-BDD717957E77}" type="slidenum">
              <a:rPr lang="en-US" sz="1200" b="0"/>
              <a:pPr algn="r"/>
              <a:t>44</a:t>
            </a:fld>
            <a:endParaRPr lang="en-US" sz="1200" b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035EF40C-1E0B-3B4B-9017-08A814D46EDE}" type="slidenum">
              <a:rPr lang="en-US" sz="1200" b="0"/>
              <a:pPr algn="r"/>
              <a:t>45</a:t>
            </a:fld>
            <a:endParaRPr lang="en-US" sz="1200" b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5498241B-DE83-2342-917B-62D7AA2DF374}" type="slidenum">
              <a:rPr lang="en-US" sz="1200" b="0"/>
              <a:pPr algn="r"/>
              <a:t>46</a:t>
            </a:fld>
            <a:endParaRPr lang="en-US" sz="1200" b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A21F6097-9412-8E4E-B4EB-D187E9D1C00F}" type="slidenum">
              <a:rPr lang="en-US" sz="1200" b="0"/>
              <a:pPr algn="r"/>
              <a:t>47</a:t>
            </a:fld>
            <a:endParaRPr lang="en-US" sz="1200" b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657BB019-E316-6C4E-A62D-9AF9B5A19C95}" type="slidenum">
              <a:rPr lang="en-US" sz="1200" b="0"/>
              <a:pPr algn="r"/>
              <a:t>48</a:t>
            </a:fld>
            <a:endParaRPr lang="en-US" sz="1200" b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37AE754B-D30D-1D47-B135-F2BCB24BB171}" type="slidenum">
              <a:rPr lang="en-US" sz="1200" b="0"/>
              <a:pPr algn="r"/>
              <a:t>49</a:t>
            </a:fld>
            <a:endParaRPr lang="en-US" sz="1200" b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6764397E-47C0-524C-BA29-B2A38141B338}" type="slidenum">
              <a:rPr lang="en-US" sz="1200" b="0"/>
              <a:pPr algn="r"/>
              <a:t>50</a:t>
            </a:fld>
            <a:endParaRPr lang="en-US" sz="1200" b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200DBE7F-A38B-AD40-86AE-959E223AD70B}" type="slidenum">
              <a:rPr lang="en-US" sz="1200" b="0"/>
              <a:pPr algn="r"/>
              <a:t>51</a:t>
            </a:fld>
            <a:endParaRPr lang="en-US" sz="1200" b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5FF9073F-A40E-9846-8626-CDA54185E0DD}" type="slidenum">
              <a:rPr lang="en-US" sz="1200" b="0"/>
              <a:pPr algn="r"/>
              <a:t>53</a:t>
            </a:fld>
            <a:endParaRPr lang="en-US" sz="1200" b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02C825CF-7BF8-604D-9777-E869E9C3F41E}" type="slidenum">
              <a:rPr lang="en-US" sz="1200" b="0"/>
              <a:pPr algn="r"/>
              <a:t>54</a:t>
            </a:fld>
            <a:endParaRPr lang="en-US" sz="1200" b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7D8A63C4-C009-C94A-9496-F6C22100069D}" type="slidenum">
              <a:rPr lang="en-US" sz="1200" b="0"/>
              <a:pPr algn="r"/>
              <a:t>8</a:t>
            </a:fld>
            <a:endParaRPr lang="en-US" sz="1200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602FBE9F-99F0-1145-A29A-F7C7AB280C73}" type="slidenum">
              <a:rPr lang="en-US" sz="1200" b="0"/>
              <a:pPr algn="r"/>
              <a:t>55</a:t>
            </a:fld>
            <a:endParaRPr lang="en-US" sz="1200" b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DBB73E95-53AB-A84D-9664-FDEB9A63AE2B}" type="slidenum">
              <a:rPr lang="en-US" sz="1200" b="0"/>
              <a:pPr algn="r"/>
              <a:t>56</a:t>
            </a:fld>
            <a:endParaRPr lang="en-US" sz="1200" b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CF39D8ED-32C6-644F-9254-9687A8B8A595}" type="slidenum">
              <a:rPr lang="en-US" sz="1200" b="0"/>
              <a:pPr algn="r"/>
              <a:t>57</a:t>
            </a:fld>
            <a:endParaRPr lang="en-US" sz="1200" b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16A21FF2-745A-4B49-83C0-707E0B37F8F9}" type="slidenum">
              <a:rPr lang="en-US" sz="1200" b="0"/>
              <a:pPr algn="r"/>
              <a:t>58</a:t>
            </a:fld>
            <a:endParaRPr lang="en-US" sz="1200" b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16E0B4D2-32F7-E746-BAAD-42D122A50A80}" type="slidenum">
              <a:rPr lang="en-US" sz="1200" b="0"/>
              <a:pPr algn="r"/>
              <a:t>59</a:t>
            </a:fld>
            <a:endParaRPr lang="en-US" sz="1200" b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805338A-6496-A342-9429-BF5AE33D0F8B}" type="slidenum">
              <a:rPr lang="en-US" sz="1200" b="0"/>
              <a:pPr algn="r"/>
              <a:t>60</a:t>
            </a:fld>
            <a:endParaRPr lang="en-US" sz="1200" b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C77BA3D7-806F-AA47-9E7E-7701108F01D3}" type="slidenum">
              <a:rPr lang="en-US" sz="1200" b="0"/>
              <a:pPr algn="r"/>
              <a:t>61</a:t>
            </a:fld>
            <a:endParaRPr lang="en-US" sz="1200" b="0"/>
          </a:p>
        </p:txBody>
      </p:sp>
      <p:sp>
        <p:nvSpPr>
          <p:cNvPr id="159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Optional if you wish to discuss buying your own telescope; also point students to Special Topic box on p. 124.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271AAF46-A902-E847-ACA9-52502B43E981}" type="slidenum">
              <a:rPr lang="en-US" sz="1200" b="0"/>
              <a:pPr algn="r"/>
              <a:t>62</a:t>
            </a:fld>
            <a:endParaRPr lang="en-US" sz="1200" b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20209DCA-6B8D-754B-BE85-9A45B5D25B9F}" type="slidenum">
              <a:rPr lang="en-US" sz="1200" b="0"/>
              <a:pPr algn="r"/>
              <a:t>63</a:t>
            </a:fld>
            <a:endParaRPr lang="en-US" sz="1200" b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461E0A6-5487-C54B-A145-618B482164E6}" type="slidenum">
              <a:rPr lang="en-US" sz="1200" b="0"/>
              <a:pPr algn="r"/>
              <a:t>64</a:t>
            </a:fld>
            <a:endParaRPr lang="en-US" sz="1200" b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776C8D9E-5522-C945-81A0-8A5D18FE5FF6}" type="slidenum">
              <a:rPr lang="en-US" sz="1200" b="0"/>
              <a:pPr algn="r"/>
              <a:t>9</a:t>
            </a:fld>
            <a:endParaRPr lang="en-US" sz="1200" b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F260D26B-D793-B840-9DDA-3A64EC32D60D}" type="slidenum">
              <a:rPr lang="en-US" sz="1200" b="0"/>
              <a:pPr algn="r"/>
              <a:t>65</a:t>
            </a:fld>
            <a:endParaRPr lang="en-US" sz="1200" b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BC27BD4D-CEDA-B14B-8927-2AC8AD2AE093}" type="slidenum">
              <a:rPr lang="en-US" sz="1200" b="0"/>
              <a:pPr algn="r"/>
              <a:t>66</a:t>
            </a:fld>
            <a:endParaRPr lang="en-US" sz="1200" b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77DBAA87-3D99-5245-B3BF-E2891F112C69}" type="slidenum">
              <a:rPr lang="en-US" sz="1200" b="0"/>
              <a:pPr algn="r"/>
              <a:t>67</a:t>
            </a:fld>
            <a:endParaRPr lang="en-US" sz="1200" b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F9A59ABD-F2B4-4942-9FB3-290665A33904}" type="slidenum">
              <a:rPr lang="en-US" sz="1200" b="0"/>
              <a:pPr algn="r"/>
              <a:t>68</a:t>
            </a:fld>
            <a:endParaRPr lang="en-US" sz="1200" b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5785A21-83CD-6D4A-8583-7708692B1B0C}" type="slidenum">
              <a:rPr lang="en-US" sz="1200" b="0"/>
              <a:pPr algn="r"/>
              <a:t>69</a:t>
            </a:fld>
            <a:endParaRPr lang="en-US" sz="1200" b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A3EC5F17-F9E0-9B48-872B-329B42B6A224}" type="slidenum">
              <a:rPr lang="en-US" sz="1200" b="0"/>
              <a:pPr algn="r"/>
              <a:t>70</a:t>
            </a:fld>
            <a:endParaRPr lang="en-US" sz="1200" b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1B77046E-2CAF-4A42-9B53-1EB38E6C1718}" type="slidenum">
              <a:rPr lang="en-US" sz="1200" b="0"/>
              <a:pPr algn="r"/>
              <a:t>71</a:t>
            </a:fld>
            <a:endParaRPr lang="en-US" sz="1200" b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1CBCB180-0A47-C147-9A66-2922CEDE1FF3}" type="slidenum">
              <a:rPr lang="en-US" sz="1200" b="0"/>
              <a:pPr algn="r"/>
              <a:t>72</a:t>
            </a:fld>
            <a:endParaRPr lang="en-US" sz="1200" b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A21A5E1C-DDD7-6545-B384-01E681F329BC}" type="slidenum">
              <a:rPr lang="en-US" sz="1200" b="0"/>
              <a:pPr algn="r"/>
              <a:t>73</a:t>
            </a:fld>
            <a:endParaRPr lang="en-US" sz="1200" b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8798575-54B8-334A-ADA0-A72F6A74B9B3}" type="slidenum">
              <a:rPr lang="en-US" sz="1200" b="0"/>
              <a:pPr algn="r"/>
              <a:t>10</a:t>
            </a:fld>
            <a:endParaRPr lang="en-US" sz="1200" b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9CE8E462-D9EA-A546-B62C-B027A4E29B4D}" type="slidenum">
              <a:rPr lang="en-US" sz="1200" b="0"/>
              <a:pPr algn="r"/>
              <a:t>11</a:t>
            </a:fld>
            <a:endParaRPr lang="en-US" sz="1200" b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E9463483-9A50-3449-A80F-3425867F99C5}" type="slidenum">
              <a:rPr lang="en-US" sz="1200" b="0"/>
              <a:pPr algn="r"/>
              <a:t>12</a:t>
            </a:fld>
            <a:endParaRPr lang="en-US" sz="1200" b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73863" y="6613525"/>
            <a:ext cx="2370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000" b="0">
                <a:solidFill>
                  <a:schemeClr val="tx2"/>
                </a:solidFill>
                <a:ea typeface="+mn-ea"/>
                <a:cs typeface="+mn-cs"/>
              </a:rPr>
              <a:t>Page </a:t>
            </a:r>
            <a:fld id="{6B5FD111-4BDC-2542-B8D3-2CEB02D2F576}" type="slidenum">
              <a:rPr lang="en-US" sz="1000" b="0">
                <a:solidFill>
                  <a:schemeClr val="tx2"/>
                </a:solidFill>
                <a:ea typeface="+mn-ea"/>
                <a:cs typeface="+mn-cs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b="0">
                <a:solidFill>
                  <a:schemeClr val="tx2"/>
                </a:solidFill>
                <a:ea typeface="+mn-ea"/>
                <a:cs typeface="+mn-cs"/>
              </a:rPr>
              <a:t>     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630363"/>
            <a:ext cx="2824162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9288" y="3889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443413"/>
            <a:ext cx="6400800" cy="175260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400"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767018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5043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0895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421829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0953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0960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53535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0883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814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8516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18192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74076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62573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304800" y="1219200"/>
            <a:ext cx="74168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rgbClr val="232323">
                <a:alpha val="74998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773863" y="6613525"/>
            <a:ext cx="2370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000" b="0">
                <a:solidFill>
                  <a:schemeClr val="tx2"/>
                </a:solidFill>
                <a:ea typeface="+mn-ea"/>
                <a:cs typeface="+mn-cs"/>
              </a:rPr>
              <a:t>Page </a:t>
            </a:r>
            <a:fld id="{ABD3511E-32C1-5242-AA08-1B4C6843228B}" type="slidenum">
              <a:rPr lang="en-US" sz="1000" b="0">
                <a:solidFill>
                  <a:schemeClr val="tx2"/>
                </a:solidFill>
                <a:ea typeface="+mn-ea"/>
                <a:cs typeface="+mn-cs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b="0">
                <a:solidFill>
                  <a:schemeClr val="tx2"/>
                </a:solidFill>
                <a:ea typeface="+mn-ea"/>
                <a:cs typeface="+mn-cs"/>
              </a:rPr>
              <a:t>    </a:t>
            </a:r>
          </a:p>
        </p:txBody>
      </p:sp>
      <p:pic>
        <p:nvPicPr>
          <p:cNvPr id="1030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157163"/>
            <a:ext cx="11318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100000"/>
        </a:spcBef>
        <a:spcAft>
          <a:spcPct val="20000"/>
        </a:spcAft>
        <a:buClr>
          <a:schemeClr val="tx2"/>
        </a:buClr>
        <a:buSzPct val="100000"/>
        <a:buChar char="•"/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0"/>
          <a:cs typeface="ヒラギノ角ゴ Pro W3" charset="0"/>
        </a:defRPr>
      </a:lvl1pPr>
      <a:lvl2pPr marL="6858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3pPr>
      <a:lvl4pPr marL="1543050" indent="-17145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4pPr>
      <a:lvl5pPr marL="2000250" indent="-171450" algn="l" rtl="0" eaLnBrk="0" fontAlgn="base" hangingPunct="0">
        <a:spcBef>
          <a:spcPct val="45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ヒラギノ角ゴ Pro W3" charset="-128"/>
          <a:cs typeface="ヒラギノ角ゴ Pro W3" charset="0"/>
        </a:defRPr>
      </a:lvl5pPr>
      <a:lvl6pPr marL="2457450" indent="-171450" algn="l" rtl="0" eaLnBrk="0" fontAlgn="base" hangingPunct="0">
        <a:spcBef>
          <a:spcPct val="45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ヒラギノ角ゴ Pro W3" charset="-128"/>
        </a:defRPr>
      </a:lvl6pPr>
      <a:lvl7pPr marL="2914650" indent="-171450" algn="l" rtl="0" eaLnBrk="0" fontAlgn="base" hangingPunct="0">
        <a:spcBef>
          <a:spcPct val="45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ヒラギノ角ゴ Pro W3" charset="-128"/>
        </a:defRPr>
      </a:lvl7pPr>
      <a:lvl8pPr marL="3371850" indent="-171450" algn="l" rtl="0" eaLnBrk="0" fontAlgn="base" hangingPunct="0">
        <a:spcBef>
          <a:spcPct val="45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ヒラギノ角ゴ Pro W3" charset="-128"/>
        </a:defRPr>
      </a:lvl8pPr>
      <a:lvl9pPr marL="3829050" indent="-171450" algn="l" rtl="0" eaLnBrk="0" fontAlgn="base" hangingPunct="0">
        <a:spcBef>
          <a:spcPct val="45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launc.tased.edu.au/online/sciences/physics/refrac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AngularResCarLights.html" TargetMode="External"/><Relationship Id="rId4" Type="http://schemas.openxmlformats.org/officeDocument/2006/relationships/hyperlink" Target="MirrorAngularRes.html" TargetMode="External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3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diffraction_rings.htm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1.xml"/><Relationship Id="rId5" Type="http://schemas.openxmlformats.org/officeDocument/2006/relationships/image" Target="../media/image39.png"/><Relationship Id="rId1" Type="http://schemas.microsoft.com/office/2007/relationships/media" Target="file://localhost/Users/max/WORK_FILES/UCSC/Courses%20and%20Curriculum/AY%2018/AY%2018%202007/Lectures/Lecture%207/openloop.speckle8%20copy.mpg" TargetMode="External"/><Relationship Id="rId2" Type="http://schemas.openxmlformats.org/officeDocument/2006/relationships/video" Target="file://localhost/Users/max/WORK_FILES/UCSC/Courses%20and%20Curriculum/AY%2018/AY%2018%202007/Lectures/Lecture%207/openloop.speckle8%20copy.mpg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3.xml"/><Relationship Id="rId5" Type="http://schemas.openxmlformats.org/officeDocument/2006/relationships/image" Target="../media/image41.png"/><Relationship Id="rId1" Type="http://schemas.microsoft.com/office/2007/relationships/media" Target="file://localhost/Users/max/Desktop/Dropbox/AY%2018%202014/WEB%202014/Lectures/Lecture%206%20Light,%20Matter,%20Telescopes/speckle8ao%20copy%201.mpg" TargetMode="External"/><Relationship Id="rId2" Type="http://schemas.openxmlformats.org/officeDocument/2006/relationships/video" Target="file://localhost/Users/max/Desktop/Dropbox/AY%2018%202014/WEB%202014/Lectures/Lecture%206%20Light,%20Matter,%20Telescopes/speckle8ao%20copy%201.mpg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diffraction_rings.htm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5.xml"/><Relationship Id="rId5" Type="http://schemas.openxmlformats.org/officeDocument/2006/relationships/image" Target="../media/image53.gif"/><Relationship Id="rId1" Type="http://schemas.microsoft.com/office/2007/relationships/media" Target="file://localhost/Users/max/WORK_FILES/UCSC/Courses%20and%20Curriculum/AY%2018/AY%2018%202009/Lecture%20Drafts/Lecture%206/dd_enhanced_568b-B558R1.gif" TargetMode="External"/><Relationship Id="rId2" Type="http://schemas.openxmlformats.org/officeDocument/2006/relationships/video" Target="file://localhost/Users/max/WORK_FILES/UCSC/Courses%20and%20Curriculum/AY%2018/AY%2018%202009/Lecture%20Drafts/Lecture%206/dd_enhanced_568b-B558R1.gif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4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irror_comparison_lg.mov" TargetMode="External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8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3088" y="376238"/>
            <a:ext cx="8069262" cy="1227137"/>
          </a:xfrm>
        </p:spPr>
        <p:txBody>
          <a:bodyPr/>
          <a:lstStyle/>
          <a:p>
            <a:r>
              <a:rPr lang="en-US">
                <a:latin typeface="Arial" charset="0"/>
                <a:cs typeface="Times" charset="0"/>
              </a:rPr>
              <a:t>Lecture 6: Telescopes and Spacecraft</a:t>
            </a:r>
            <a:endParaRPr lang="en-US" b="0">
              <a:latin typeface="Palatino" charset="0"/>
              <a:cs typeface="Times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7300" y="5216525"/>
            <a:ext cx="6400800" cy="16414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Trebuchet MS" charset="0"/>
              </a:rPr>
              <a:t>Claire Max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Trebuchet MS" charset="0"/>
              </a:rPr>
              <a:t>April 22, 2014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cs typeface="Trebuchet MS" charset="0"/>
            </a:endParaRPr>
          </a:p>
          <a:p>
            <a:pPr>
              <a:lnSpc>
                <a:spcPct val="70000"/>
              </a:lnSpc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Trebuchet MS" charset="0"/>
              </a:rPr>
              <a:t>Astro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Trebuchet MS" charset="0"/>
              </a:rPr>
              <a:t> 18: Planets and Planetary Systems</a:t>
            </a:r>
          </a:p>
          <a:p>
            <a:pPr>
              <a:lnSpc>
                <a:spcPct val="7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Trebuchet MS" charset="0"/>
              </a:rPr>
              <a:t>UC Santa Cruz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69038" y="2454275"/>
            <a:ext cx="2593975" cy="701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chemeClr val="bg2"/>
                </a:solidFill>
                <a:latin typeface="Helvetica" charset="0"/>
              </a:rPr>
              <a:t>Jupiter as seen by Cassini spacecraft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Light-gathering power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Light-gathering power </a:t>
            </a:r>
            <a:r>
              <a:rPr lang="en-US" sz="2400" dirty="0" smtClean="0">
                <a:latin typeface="Arial" charset="0"/>
              </a:rPr>
              <a:t>     area </a:t>
            </a:r>
            <a:r>
              <a:rPr lang="en-US" sz="2400" dirty="0">
                <a:latin typeface="Arial" charset="0"/>
              </a:rPr>
              <a:t>= </a:t>
            </a:r>
            <a:r>
              <a:rPr lang="en-US" sz="2400" i="1" dirty="0">
                <a:latin typeface="Symbol" charset="0"/>
              </a:rPr>
              <a:t>π</a:t>
            </a:r>
            <a:r>
              <a:rPr lang="en-US" sz="2400" i="1" dirty="0">
                <a:latin typeface="Arial" charset="0"/>
              </a:rPr>
              <a:t> (d/2)</a:t>
            </a:r>
            <a:r>
              <a:rPr lang="en-US" sz="2400" i="1" baseline="30000" dirty="0">
                <a:latin typeface="Arial" charset="0"/>
              </a:rPr>
              <a:t>2 </a:t>
            </a:r>
          </a:p>
          <a:p>
            <a:r>
              <a:rPr lang="en-US" sz="2400" dirty="0">
                <a:latin typeface="Arial" charset="0"/>
              </a:rPr>
              <a:t>Eye: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At night, pupil diameter ~ 7 mm, Area ~ 0.4 cm</a:t>
            </a:r>
            <a:r>
              <a:rPr lang="en-US" sz="2000" baseline="30000" dirty="0">
                <a:latin typeface="Arial" charset="0"/>
                <a:ea typeface="ヒラギノ角ゴ Pro W3" charset="0"/>
              </a:rPr>
              <a:t>2</a:t>
            </a:r>
          </a:p>
          <a:p>
            <a:r>
              <a:rPr lang="en-US" sz="2400" dirty="0">
                <a:latin typeface="Arial" charset="0"/>
              </a:rPr>
              <a:t>Keck Telescope:</a:t>
            </a:r>
          </a:p>
          <a:p>
            <a:pPr lvl="1"/>
            <a:r>
              <a:rPr lang="en-US" sz="2000" i="1" dirty="0">
                <a:latin typeface="Arial" charset="0"/>
                <a:ea typeface="ヒラギノ角ゴ Pro W3" charset="0"/>
              </a:rPr>
              <a:t>d</a:t>
            </a:r>
            <a:r>
              <a:rPr lang="en-US" sz="2000" dirty="0">
                <a:latin typeface="Arial" charset="0"/>
                <a:ea typeface="ヒラギノ角ゴ Pro W3" charset="0"/>
              </a:rPr>
              <a:t> = 10 meters = 1000 cm, Area = 7.85 x 10</a:t>
            </a:r>
            <a:r>
              <a:rPr lang="en-US" sz="2000" baseline="30000" dirty="0">
                <a:latin typeface="Arial" charset="0"/>
                <a:ea typeface="ヒラギノ角ゴ Pro W3" charset="0"/>
              </a:rPr>
              <a:t>5</a:t>
            </a:r>
            <a:r>
              <a:rPr lang="en-US" sz="2000" dirty="0">
                <a:latin typeface="Arial" charset="0"/>
                <a:ea typeface="ヒラギノ角ゴ Pro W3" charset="0"/>
              </a:rPr>
              <a:t> cm</a:t>
            </a:r>
            <a:r>
              <a:rPr lang="en-US" sz="2000" baseline="30000" dirty="0">
                <a:latin typeface="Arial" charset="0"/>
                <a:ea typeface="ヒラギノ角ゴ Pro W3" charset="0"/>
              </a:rPr>
              <a:t>2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Light gathering power is 1.96 million times that of the eye!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08" y="1740218"/>
            <a:ext cx="4460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Refracting telescopes focus light using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refraction</a:t>
            </a:r>
            <a:r>
              <a:rPr lang="ja-JP" altLang="en-US">
                <a:latin typeface="Arial" charset="0"/>
              </a:rPr>
              <a:t>”</a:t>
            </a:r>
            <a:endParaRPr lang="en-US">
              <a:latin typeface="Arial" charset="0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57325"/>
            <a:ext cx="8534400" cy="48768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>
                <a:latin typeface="Arial" charset="0"/>
              </a:rPr>
              <a:t>Speed of light is constant in a vacuum</a:t>
            </a:r>
          </a:p>
          <a:p>
            <a:pPr>
              <a:spcBef>
                <a:spcPct val="30000"/>
              </a:spcBef>
            </a:pPr>
            <a:r>
              <a:rPr lang="en-US">
                <a:latin typeface="Arial" charset="0"/>
              </a:rPr>
              <a:t>But when light interacts with matter, it usually slows down a tiny bit</a:t>
            </a:r>
          </a:p>
          <a:p>
            <a:pPr>
              <a:spcBef>
                <a:spcPct val="30000"/>
              </a:spcBef>
            </a:pPr>
            <a:r>
              <a:rPr lang="en-US">
                <a:latin typeface="Arial" charset="0"/>
              </a:rPr>
              <a:t>This makes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rays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of light bend at interfaces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894138"/>
            <a:ext cx="4121150" cy="2717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Refraction animation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b="0" dirty="0">
                <a:solidFill>
                  <a:srgbClr val="000000"/>
                </a:solidFill>
                <a:effectLst/>
                <a:latin typeface="Lucida Grande" charset="0"/>
                <a:hlinkClick r:id="rId3"/>
              </a:rPr>
              <a:t>http://www.launc.tased.edu.au/online/sciences/physics/refrac.html</a:t>
            </a:r>
            <a:endParaRPr lang="en-US" sz="1900" b="0" dirty="0">
              <a:solidFill>
                <a:srgbClr val="000000"/>
              </a:solidFill>
              <a:effectLst/>
              <a:latin typeface="Lucida Grande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 lens takes advantage of the bending of light to focus rays</a:t>
            </a:r>
          </a:p>
        </p:txBody>
      </p:sp>
      <p:sp>
        <p:nvSpPr>
          <p:cNvPr id="64515" name="AutoShape 5"/>
          <p:cNvSpPr>
            <a:spLocks noChangeArrowheads="1"/>
          </p:cNvSpPr>
          <p:nvPr/>
        </p:nvSpPr>
        <p:spPr bwMode="auto">
          <a:xfrm>
            <a:off x="571500" y="2590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645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490663"/>
            <a:ext cx="40767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9" name="Text Box 9"/>
          <p:cNvSpPr txBox="1">
            <a:spLocks noChangeArrowheads="1"/>
          </p:cNvSpPr>
          <p:nvPr/>
        </p:nvSpPr>
        <p:spPr bwMode="auto">
          <a:xfrm>
            <a:off x="622300" y="52324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Focus – to bend all light waves coming from the same direction to a single point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55600"/>
            <a:ext cx="7772400" cy="5334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Parts of the Human Eye</a:t>
            </a:r>
            <a:endParaRPr lang="en-US" sz="2400">
              <a:latin typeface="Arial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3810000" cy="4114800"/>
          </a:xfrm>
        </p:spPr>
        <p:txBody>
          <a:bodyPr/>
          <a:lstStyle/>
          <a:p>
            <a:r>
              <a:rPr lang="en-US" sz="2400" b="0">
                <a:latin typeface="Arial" charset="0"/>
              </a:rPr>
              <a:t>pupil</a:t>
            </a:r>
            <a:r>
              <a:rPr lang="en-US" sz="2400">
                <a:latin typeface="Arial" charset="0"/>
              </a:rPr>
              <a:t> – allows light to enter the eye</a:t>
            </a:r>
          </a:p>
          <a:p>
            <a:r>
              <a:rPr lang="en-US" sz="2400" b="0">
                <a:latin typeface="Arial" charset="0"/>
              </a:rPr>
              <a:t>lens</a:t>
            </a:r>
            <a:r>
              <a:rPr lang="en-US" sz="2400">
                <a:latin typeface="Arial" charset="0"/>
              </a:rPr>
              <a:t> – focuses light to create an image</a:t>
            </a:r>
          </a:p>
          <a:p>
            <a:r>
              <a:rPr lang="en-US" sz="2400" b="0">
                <a:latin typeface="Arial" charset="0"/>
              </a:rPr>
              <a:t>retina</a:t>
            </a:r>
            <a:r>
              <a:rPr lang="en-US" sz="2400">
                <a:latin typeface="Arial" charset="0"/>
              </a:rPr>
              <a:t> – detects the light and generates signals which are sent to the brain</a:t>
            </a:r>
          </a:p>
        </p:txBody>
      </p:sp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254000" y="5637213"/>
            <a:ext cx="81629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Camera works the same way: the </a:t>
            </a:r>
            <a:r>
              <a:rPr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shutter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acts like the </a:t>
            </a:r>
            <a:r>
              <a:rPr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pupil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and the </a:t>
            </a:r>
            <a:r>
              <a:rPr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film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acts like the </a:t>
            </a:r>
            <a:r>
              <a:rPr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retina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! </a:t>
            </a:r>
          </a:p>
        </p:txBody>
      </p:sp>
      <p:pic>
        <p:nvPicPr>
          <p:cNvPr id="66565" name="Picture 5" descr="07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2"/>
          <a:stretch>
            <a:fillRect/>
          </a:stretch>
        </p:blipFill>
        <p:spPr bwMode="auto">
          <a:xfrm>
            <a:off x="3886200" y="1371600"/>
            <a:ext cx="51054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lens in our eyes focuses light on the retina</a:t>
            </a: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>
            <a:fillRect/>
          </a:stretch>
        </p:blipFill>
        <p:spPr bwMode="auto">
          <a:xfrm>
            <a:off x="698500" y="1685925"/>
            <a:ext cx="36703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4260850"/>
            <a:ext cx="60991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5" name="Text Box 7"/>
          <p:cNvSpPr txBox="1">
            <a:spLocks noChangeArrowheads="1"/>
          </p:cNvSpPr>
          <p:nvPr/>
        </p:nvSpPr>
        <p:spPr bwMode="auto">
          <a:xfrm>
            <a:off x="4603750" y="2670175"/>
            <a:ext cx="4151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Trebuchet MS" charset="0"/>
              </a:rPr>
              <a:t>Note that images are upside down!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Trebuchet MS" charset="0"/>
              </a:rPr>
              <a:t>Our brains compensate!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cs typeface="Trebuchet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Camera lens focuses light on film or CCD detector</a:t>
            </a: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9"/>
          <a:stretch>
            <a:fillRect/>
          </a:stretch>
        </p:blipFill>
        <p:spPr bwMode="auto">
          <a:xfrm>
            <a:off x="527050" y="3746500"/>
            <a:ext cx="3081338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0"/>
          <a:stretch>
            <a:fillRect/>
          </a:stretch>
        </p:blipFill>
        <p:spPr bwMode="auto">
          <a:xfrm>
            <a:off x="3822700" y="4427538"/>
            <a:ext cx="43227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528763"/>
            <a:ext cx="543718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8"/>
          <p:cNvSpPr txBox="1">
            <a:spLocks noChangeArrowheads="1"/>
          </p:cNvSpPr>
          <p:nvPr/>
        </p:nvSpPr>
        <p:spPr bwMode="auto">
          <a:xfrm>
            <a:off x="7450138" y="1889125"/>
            <a:ext cx="1514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chemeClr val="tx2"/>
                </a:solidFill>
                <a:latin typeface="Helvetica" charset="0"/>
              </a:rPr>
              <a:t>Upside down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540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What have we learned?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12900"/>
            <a:ext cx="7543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How does your eye form an image?</a:t>
            </a:r>
            <a:endParaRPr lang="en-US" sz="2400">
              <a:solidFill>
                <a:schemeClr val="accent2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</a:rPr>
              <a:t>It uses refraction to bend parallel light rays so that they form an image.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</a:rPr>
              <a:t>The image is in focus if the focal plane is at the retina.</a:t>
            </a:r>
            <a:endParaRPr lang="en-US" sz="2000">
              <a:latin typeface="Arial" charset="0"/>
              <a:ea typeface="ヒラギノ角ゴ Pro W3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How do we record images?</a:t>
            </a:r>
            <a:endParaRPr lang="en-US" sz="2400">
              <a:solidFill>
                <a:schemeClr val="accent2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</a:rPr>
              <a:t>Cameras focus light like your eye and record the image with a detector.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</a:rPr>
              <a:t>The detectors (CCDs) in digital cameras are like those used on modern telescopes</a:t>
            </a:r>
            <a:endParaRPr lang="en-US" sz="2000">
              <a:latin typeface="Arial" charset="0"/>
              <a:ea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1651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What are the two basic designs of telescopes?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752600"/>
            <a:ext cx="8534400" cy="4876800"/>
          </a:xfrm>
        </p:spPr>
        <p:txBody>
          <a:bodyPr/>
          <a:lstStyle/>
          <a:p>
            <a:endParaRPr lang="en-US" b="0">
              <a:solidFill>
                <a:srgbClr val="00FFFF"/>
              </a:solidFill>
              <a:latin typeface="Arial" charset="0"/>
            </a:endParaRPr>
          </a:p>
          <a:p>
            <a:r>
              <a:rPr lang="en-US" b="0">
                <a:solidFill>
                  <a:srgbClr val="00FFFF"/>
                </a:solidFill>
                <a:latin typeface="Arial" charset="0"/>
              </a:rPr>
              <a:t>Refracting telescope:</a:t>
            </a:r>
            <a:r>
              <a:rPr lang="en-US" b="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Focuses light with lenses</a:t>
            </a:r>
          </a:p>
          <a:p>
            <a:r>
              <a:rPr lang="en-US" b="0">
                <a:solidFill>
                  <a:srgbClr val="00FFFF"/>
                </a:solidFill>
                <a:latin typeface="Arial" charset="0"/>
              </a:rPr>
              <a:t>Reflecting telescope:</a:t>
            </a:r>
            <a:r>
              <a:rPr lang="en-US" b="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Focuses light with mirrors</a:t>
            </a:r>
            <a:endParaRPr lang="en-US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Cartoon of refracting telescope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768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3005138"/>
            <a:ext cx="7710488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AutoShape 6"/>
          <p:cNvSpPr>
            <a:spLocks noChangeArrowheads="1"/>
          </p:cNvSpPr>
          <p:nvPr/>
        </p:nvSpPr>
        <p:spPr bwMode="auto">
          <a:xfrm>
            <a:off x="304800" y="35433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Class logistics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I fell behind on the reading assignments posted on the web. They are now all there. Sorry!</a:t>
            </a:r>
          </a:p>
          <a:p>
            <a:pPr lvl="1"/>
            <a:r>
              <a:rPr lang="en-US" dirty="0" smtClean="0">
                <a:latin typeface="Arial" charset="0"/>
              </a:rPr>
              <a:t>Supplementary reading for those of you who know calculus is posted on the </a:t>
            </a:r>
            <a:r>
              <a:rPr lang="en-US" dirty="0" err="1" smtClean="0">
                <a:latin typeface="Arial" charset="0"/>
              </a:rPr>
              <a:t>eCommons</a:t>
            </a:r>
            <a:r>
              <a:rPr lang="en-US" dirty="0" smtClean="0">
                <a:latin typeface="Arial" charset="0"/>
              </a:rPr>
              <a:t> site</a:t>
            </a:r>
          </a:p>
          <a:p>
            <a:r>
              <a:rPr lang="en-US" dirty="0" smtClean="0">
                <a:latin typeface="Arial" charset="0"/>
              </a:rPr>
              <a:t>Homework </a:t>
            </a:r>
            <a:r>
              <a:rPr lang="en-US" dirty="0">
                <a:latin typeface="Arial" charset="0"/>
              </a:rPr>
              <a:t>due </a:t>
            </a:r>
            <a:r>
              <a:rPr lang="en-US" dirty="0" smtClean="0">
                <a:latin typeface="Arial" charset="0"/>
              </a:rPr>
              <a:t>Thursday</a:t>
            </a:r>
          </a:p>
          <a:p>
            <a:pPr lvl="1"/>
            <a:r>
              <a:rPr lang="en-US" dirty="0" smtClean="0">
                <a:latin typeface="Arial" charset="0"/>
              </a:rPr>
              <a:t>Includes optional problems involving calculus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Telescopes can use mirrors instead of lenses to gather and focus light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3746500" cy="4838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For practical reasons, can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sz="2400">
                <a:latin typeface="Arial" charset="0"/>
              </a:rPr>
              <a:t>t make lenses bigger than ~ 1 meter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Can make mirrors much larger than this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 W3" charset="0"/>
              </a:rPr>
              <a:t>Largest single telescope mirrors today are about 8.5 m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Old-fashioned reflecting telescope: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 W3" charset="0"/>
              </a:rPr>
              <a:t>Observer actually sat in </a:t>
            </a:r>
            <a:r>
              <a:rPr lang="ja-JP" altLang="en-US" sz="2000">
                <a:latin typeface="Arial" charset="0"/>
                <a:ea typeface="ヒラギノ角ゴ Pro W3" charset="0"/>
              </a:rPr>
              <a:t>“</a:t>
            </a:r>
            <a:r>
              <a:rPr lang="en-US" sz="2000">
                <a:latin typeface="Arial" charset="0"/>
                <a:ea typeface="ヒラギノ角ゴ Pro W3" charset="0"/>
              </a:rPr>
              <a:t>cage</a:t>
            </a:r>
            <a:r>
              <a:rPr lang="ja-JP" altLang="en-US" sz="2000">
                <a:latin typeface="Arial" charset="0"/>
                <a:ea typeface="ヒラギノ角ゴ Pro W3" charset="0"/>
              </a:rPr>
              <a:t>”</a:t>
            </a:r>
            <a:r>
              <a:rPr lang="en-US" sz="2000">
                <a:latin typeface="Arial" charset="0"/>
                <a:ea typeface="ヒラギノ角ゴ Pro W3" charset="0"/>
              </a:rPr>
              <a:t> and looked downward</a:t>
            </a:r>
          </a:p>
        </p:txBody>
      </p:sp>
      <p:grpSp>
        <p:nvGrpSpPr>
          <p:cNvPr id="78852" name="Group 7"/>
          <p:cNvGrpSpPr>
            <a:grpSpLocks/>
          </p:cNvGrpSpPr>
          <p:nvPr/>
        </p:nvGrpSpPr>
        <p:grpSpPr bwMode="auto">
          <a:xfrm>
            <a:off x="4246563" y="1892300"/>
            <a:ext cx="4522787" cy="4195763"/>
            <a:chOff x="1323" y="1024"/>
            <a:chExt cx="3185" cy="2971"/>
          </a:xfrm>
        </p:grpSpPr>
        <p:pic>
          <p:nvPicPr>
            <p:cNvPr id="7885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01" b="6390"/>
            <a:stretch>
              <a:fillRect/>
            </a:stretch>
          </p:blipFill>
          <p:spPr bwMode="auto">
            <a:xfrm>
              <a:off x="1323" y="1024"/>
              <a:ext cx="3185" cy="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4" name="Rectangle 5"/>
            <p:cNvSpPr>
              <a:spLocks noChangeArrowheads="1"/>
            </p:cNvSpPr>
            <p:nvPr/>
          </p:nvSpPr>
          <p:spPr bwMode="auto">
            <a:xfrm>
              <a:off x="1392" y="3752"/>
              <a:ext cx="256" cy="2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8855" name="Rectangle 6"/>
            <p:cNvSpPr>
              <a:spLocks noChangeArrowheads="1"/>
            </p:cNvSpPr>
            <p:nvPr/>
          </p:nvSpPr>
          <p:spPr bwMode="auto">
            <a:xfrm>
              <a:off x="4232" y="3744"/>
              <a:ext cx="256" cy="2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Mount Palomar (near San Diego): Prime focus cage and an inhabitant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587500"/>
            <a:ext cx="3937000" cy="4991100"/>
          </a:xfrm>
        </p:spPr>
        <p:txBody>
          <a:bodyPr/>
          <a:lstStyle/>
          <a:p>
            <a:r>
              <a:rPr lang="en-US" sz="2400">
                <a:latin typeface="Trebuchet MS" charset="0"/>
                <a:cs typeface="Trebuchet MS" charset="0"/>
              </a:rPr>
              <a:t>"NOTE:  Smoking and drinking are not permitted in the prime focus cage"  (On web page of Anglo Australian Telescope)</a:t>
            </a:r>
          </a:p>
          <a:p>
            <a:r>
              <a:rPr lang="en-US" sz="2400">
                <a:latin typeface="Trebuchet MS" charset="0"/>
                <a:cs typeface="Trebuchet MS" charset="0"/>
              </a:rPr>
              <a:t>Until the 1970</a:t>
            </a:r>
            <a:r>
              <a:rPr lang="ja-JP" altLang="en-US" sz="2400">
                <a:latin typeface="Trebuchet MS" charset="0"/>
                <a:cs typeface="Trebuchet MS" charset="0"/>
              </a:rPr>
              <a:t>’</a:t>
            </a:r>
            <a:r>
              <a:rPr lang="en-US" sz="2400">
                <a:latin typeface="Trebuchet MS" charset="0"/>
                <a:cs typeface="Trebuchet MS" charset="0"/>
              </a:rPr>
              <a:t>s, women weren</a:t>
            </a:r>
            <a:r>
              <a:rPr lang="ja-JP" altLang="en-US" sz="2400">
                <a:latin typeface="Trebuchet MS" charset="0"/>
                <a:cs typeface="Trebuchet MS" charset="0"/>
              </a:rPr>
              <a:t>’</a:t>
            </a:r>
            <a:r>
              <a:rPr lang="en-US" sz="2400">
                <a:latin typeface="Trebuchet MS" charset="0"/>
                <a:cs typeface="Trebuchet MS" charset="0"/>
              </a:rPr>
              <a:t>t permitted either!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774825"/>
            <a:ext cx="4422775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0375" y="5222875"/>
            <a:ext cx="4873625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rgbClr val="FFCD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Trebuchet MS" charset="0"/>
              </a:rPr>
              <a:t>Looking down the telescope tube from the top. Mirror is at the bottom.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More photos of Prime Focus Cage: things really </a:t>
            </a:r>
            <a:r>
              <a:rPr lang="en-US" u="sng">
                <a:latin typeface="Arial" charset="0"/>
              </a:rPr>
              <a:t>have</a:t>
            </a:r>
            <a:r>
              <a:rPr lang="en-US">
                <a:latin typeface="Arial" charset="0"/>
              </a:rPr>
              <a:t>  gotten better!</a:t>
            </a:r>
          </a:p>
        </p:txBody>
      </p:sp>
      <p:pic>
        <p:nvPicPr>
          <p:cNvPr id="6" name="Content Placeholder 5" descr="PorterBurtonPrimeFocus.jpg"/>
          <p:cNvPicPr>
            <a:picLocks noGrp="1" noChangeAspect="1"/>
          </p:cNvPicPr>
          <p:nvPr>
            <p:ph idx="1"/>
          </p:nvPr>
        </p:nvPicPr>
        <p:blipFill>
          <a:blip r:embed="rId2"/>
          <a:srcRect l="55866" r="-271"/>
          <a:stretch>
            <a:fillRect/>
          </a:stretch>
        </p:blipFill>
        <p:spPr>
          <a:xfrm>
            <a:off x="5070475" y="1600200"/>
            <a:ext cx="3768725" cy="48768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 descr="6a00d834515db069e20133f42f23bb970b-800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455738"/>
            <a:ext cx="3390900" cy="513873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3200"/>
            <a:ext cx="8001000" cy="838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Designs for Reflecting Telescopes</a:t>
            </a:r>
          </a:p>
        </p:txBody>
      </p:sp>
      <p:pic>
        <p:nvPicPr>
          <p:cNvPr id="83971" name="Picture 4" descr="06_1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4" b="31047"/>
          <a:stretch>
            <a:fillRect/>
          </a:stretch>
        </p:blipFill>
        <p:spPr bwMode="auto">
          <a:xfrm>
            <a:off x="782638" y="1392238"/>
            <a:ext cx="73152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0"/>
            <a:ext cx="7162800" cy="1295400"/>
          </a:xfrm>
        </p:spPr>
        <p:txBody>
          <a:bodyPr/>
          <a:lstStyle/>
          <a:p>
            <a:r>
              <a:rPr lang="en-US">
                <a:latin typeface="Arial" charset="0"/>
              </a:rPr>
              <a:t> Most of today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reflecting telescopes use Cassegrain design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554163"/>
            <a:ext cx="4089400" cy="4876800"/>
          </a:xfrm>
        </p:spPr>
        <p:txBody>
          <a:bodyPr/>
          <a:lstStyle/>
          <a:p>
            <a:pPr>
              <a:spcBef>
                <a:spcPts val="1563"/>
              </a:spcBef>
            </a:pPr>
            <a:r>
              <a:rPr lang="en-US">
                <a:latin typeface="Arial" charset="0"/>
              </a:rPr>
              <a:t>Light enters from top</a:t>
            </a:r>
          </a:p>
          <a:p>
            <a:pPr>
              <a:spcBef>
                <a:spcPts val="1563"/>
              </a:spcBef>
            </a:pPr>
            <a:r>
              <a:rPr lang="en-US">
                <a:latin typeface="Arial" charset="0"/>
              </a:rPr>
              <a:t>Bounces off primary mirror</a:t>
            </a:r>
          </a:p>
          <a:p>
            <a:pPr>
              <a:spcBef>
                <a:spcPts val="1563"/>
              </a:spcBef>
            </a:pPr>
            <a:r>
              <a:rPr lang="en-US">
                <a:latin typeface="Arial" charset="0"/>
              </a:rPr>
              <a:t>Bounces off secondary mirror</a:t>
            </a:r>
          </a:p>
          <a:p>
            <a:pPr>
              <a:spcBef>
                <a:spcPts val="1563"/>
              </a:spcBef>
            </a:pPr>
            <a:r>
              <a:rPr lang="en-US">
                <a:latin typeface="Arial" charset="0"/>
              </a:rPr>
              <a:t>Goes through hole in primary mirror to focus</a:t>
            </a: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4519" y="3274219"/>
            <a:ext cx="52911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Examples of real telescopes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638800" cy="4876800"/>
          </a:xfrm>
        </p:spPr>
        <p:txBody>
          <a:bodyPr/>
          <a:lstStyle/>
          <a:p>
            <a:r>
              <a:rPr lang="en-US">
                <a:latin typeface="Arial" charset="0"/>
              </a:rPr>
              <a:t>Backyard telescope:</a:t>
            </a:r>
          </a:p>
          <a:p>
            <a:pPr lvl="1"/>
            <a:r>
              <a:rPr lang="en-US">
                <a:latin typeface="Arial" charset="0"/>
                <a:ea typeface="ヒラギノ角ゴ Pro W3" charset="0"/>
              </a:rPr>
              <a:t>3.8</a:t>
            </a:r>
            <a:r>
              <a:rPr lang="ja-JP" altLang="en-US">
                <a:latin typeface="Arial" charset="0"/>
                <a:ea typeface="ヒラギノ角ゴ Pro W3" charset="0"/>
              </a:rPr>
              <a:t>”</a:t>
            </a:r>
            <a:r>
              <a:rPr lang="en-US">
                <a:latin typeface="Arial" charset="0"/>
                <a:ea typeface="ヒラギノ角ゴ Pro W3" charset="0"/>
              </a:rPr>
              <a:t> diameter refracting lens</a:t>
            </a:r>
          </a:p>
          <a:p>
            <a:pPr lvl="1"/>
            <a:r>
              <a:rPr lang="en-US">
                <a:latin typeface="Arial" charset="0"/>
                <a:ea typeface="ヒラギノ角ゴ Pro W3" charset="0"/>
              </a:rPr>
              <a:t>Costs ~ $300 at Amazon.com</a:t>
            </a:r>
          </a:p>
          <a:p>
            <a:pPr lvl="1"/>
            <a:r>
              <a:rPr lang="en-US">
                <a:latin typeface="Arial" charset="0"/>
                <a:ea typeface="ヒラギノ角ゴ Pro W3" charset="0"/>
              </a:rPr>
              <a:t>Completely computerized: it will find the planets and galaxies for you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957388"/>
            <a:ext cx="2322513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Largest optical telescopes in world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473200"/>
            <a:ext cx="8534400" cy="4876800"/>
          </a:xfrm>
        </p:spPr>
        <p:txBody>
          <a:bodyPr/>
          <a:lstStyle/>
          <a:p>
            <a:r>
              <a:rPr lang="en-US">
                <a:latin typeface="Arial" charset="0"/>
              </a:rPr>
              <a:t>Twin Keck Telescopes on top of Mauna Kea volcano in Hawaii</a:t>
            </a:r>
          </a:p>
        </p:txBody>
      </p:sp>
      <p:pic>
        <p:nvPicPr>
          <p:cNvPr id="3553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825" y="2593975"/>
            <a:ext cx="6450013" cy="40830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36 hexagonal segments make up the full Keck mirror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377950"/>
            <a:ext cx="73421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Cleaning the Keck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36 segments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942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566863"/>
            <a:ext cx="729297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One Keck segment (in storage)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96260" name="Picture 4" descr="Jon, Claire, Sam &amp; mirror 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427163"/>
            <a:ext cx="643255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Mid-Term: </a:t>
            </a:r>
          </a:p>
          <a:p>
            <a:pPr lvl="1"/>
            <a:r>
              <a:rPr lang="en-US" dirty="0" smtClean="0"/>
              <a:t>Thursday May 8</a:t>
            </a:r>
            <a:r>
              <a:rPr lang="en-US" baseline="30000" dirty="0" smtClean="0"/>
              <a:t>th</a:t>
            </a:r>
            <a:r>
              <a:rPr lang="en-US" dirty="0" smtClean="0"/>
              <a:t> in class (noon to 1:45)</a:t>
            </a:r>
          </a:p>
          <a:p>
            <a:r>
              <a:rPr lang="en-US" dirty="0" smtClean="0"/>
              <a:t>Final: </a:t>
            </a:r>
          </a:p>
          <a:p>
            <a:pPr lvl="1"/>
            <a:r>
              <a:rPr lang="en-US" dirty="0" smtClean="0"/>
              <a:t>Wednesday June 11</a:t>
            </a:r>
            <a:r>
              <a:rPr lang="en-US" baseline="30000" dirty="0" smtClean="0"/>
              <a:t>th</a:t>
            </a:r>
            <a:r>
              <a:rPr lang="en-US" dirty="0" smtClean="0"/>
              <a:t>, 8am – 11am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12179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Future plans are even more ambitious</a:t>
            </a:r>
          </a:p>
        </p:txBody>
      </p:sp>
      <p:pic>
        <p:nvPicPr>
          <p:cNvPr id="9830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6" b="8261"/>
          <a:stretch>
            <a:fillRect/>
          </a:stretch>
        </p:blipFill>
        <p:spPr>
          <a:xfrm>
            <a:off x="820738" y="2171700"/>
            <a:ext cx="7350125" cy="4232275"/>
          </a:xfrm>
        </p:spPr>
      </p:pic>
      <p:sp>
        <p:nvSpPr>
          <p:cNvPr id="98308" name="Rectangle 6"/>
          <p:cNvSpPr>
            <a:spLocks noChangeArrowheads="1"/>
          </p:cNvSpPr>
          <p:nvPr/>
        </p:nvSpPr>
        <p:spPr bwMode="auto">
          <a:xfrm>
            <a:off x="1633538" y="1666875"/>
            <a:ext cx="631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tx2"/>
                </a:solidFill>
                <a:latin typeface="Helvetica" charset="0"/>
              </a:rPr>
              <a:t>Thirty Meter Telescope      Keck Telescope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Future plans are even more ambitious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00356" name="Picture 4" descr="CE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0"/>
          <a:stretch>
            <a:fillRect/>
          </a:stretch>
        </p:blipFill>
        <p:spPr bwMode="auto">
          <a:xfrm>
            <a:off x="1362075" y="1335088"/>
            <a:ext cx="587375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77000" y="3432175"/>
            <a:ext cx="1879600" cy="796925"/>
            <a:chOff x="4080" y="2162"/>
            <a:chExt cx="1184" cy="502"/>
          </a:xfrm>
        </p:grpSpPr>
        <p:sp>
          <p:nvSpPr>
            <p:cNvPr id="100358" name="Line 5"/>
            <p:cNvSpPr>
              <a:spLocks noChangeShapeType="1"/>
            </p:cNvSpPr>
            <p:nvPr/>
          </p:nvSpPr>
          <p:spPr bwMode="auto">
            <a:xfrm flipH="1">
              <a:off x="4080" y="2464"/>
              <a:ext cx="944" cy="200"/>
            </a:xfrm>
            <a:prstGeom prst="line">
              <a:avLst/>
            </a:prstGeom>
            <a:noFill/>
            <a:ln w="38100">
              <a:solidFill>
                <a:srgbClr val="871A1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59" name="Text Box 6"/>
            <p:cNvSpPr txBox="1">
              <a:spLocks noChangeArrowheads="1"/>
            </p:cNvSpPr>
            <p:nvPr/>
          </p:nvSpPr>
          <p:spPr bwMode="auto">
            <a:xfrm>
              <a:off x="4455" y="2162"/>
              <a:ext cx="809" cy="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algn="ctr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871A17"/>
                  </a:solidFill>
                  <a:latin typeface="Helvetica" charset="0"/>
                </a:rPr>
                <a:t>People!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Concept of angular resolution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4238" y="1536700"/>
            <a:ext cx="3013075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latin typeface="Arial" charset="0"/>
                <a:hlinkClick r:id="rId3" action="ppaction://hlinkfile"/>
              </a:rPr>
              <a:t>Car Lights</a:t>
            </a:r>
            <a:endParaRPr lang="en-US" sz="20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Arial" charset="0"/>
                <a:hlinkClick r:id="rId4" action="ppaction://hlinkfile"/>
              </a:rPr>
              <a:t>Angular resolution</a:t>
            </a:r>
            <a:endParaRPr lang="en-US" sz="2000" dirty="0">
              <a:latin typeface="Arial" charset="0"/>
            </a:endParaRPr>
          </a:p>
        </p:txBody>
      </p:sp>
      <p:pic>
        <p:nvPicPr>
          <p:cNvPr id="362500" name="Picture 4"/>
          <p:cNvPicPr>
            <a:picLocks noChangeAspect="1" noChangeArrowheads="1"/>
          </p:cNvPicPr>
          <p:nvPr/>
        </p:nvPicPr>
        <p:blipFill>
          <a:blip r:embed="rId5"/>
          <a:srcRect l="4120" t="8200" r="4120" b="6560"/>
          <a:stretch>
            <a:fillRect/>
          </a:stretch>
        </p:blipFill>
        <p:spPr bwMode="auto">
          <a:xfrm>
            <a:off x="606425" y="1341438"/>
            <a:ext cx="5049838" cy="29464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177800" y="4343400"/>
            <a:ext cx="86614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eaLnBrk="0" hangingPunct="0">
              <a:spcBef>
                <a:spcPct val="35000"/>
              </a:spcBef>
              <a:spcAft>
                <a:spcPct val="20000"/>
              </a:spcAft>
              <a:buClr>
                <a:schemeClr val="tx2"/>
              </a:buClr>
              <a:buSzPct val="100000"/>
              <a:buFontTx/>
              <a:buChar char="•"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The ability to separate two objects.</a:t>
            </a:r>
          </a:p>
          <a:p>
            <a:pPr marL="285750" indent="-285750" eaLnBrk="0" hangingPunct="0">
              <a:spcBef>
                <a:spcPct val="35000"/>
              </a:spcBef>
              <a:spcAft>
                <a:spcPct val="20000"/>
              </a:spcAft>
              <a:buClr>
                <a:schemeClr val="tx2"/>
              </a:buClr>
              <a:buSzPct val="100000"/>
              <a:buFontTx/>
              <a:buChar char="•"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The angle between two objects decreases as your distance to them increases.</a:t>
            </a:r>
          </a:p>
          <a:p>
            <a:pPr marL="285750" indent="-285750" eaLnBrk="0" hangingPunct="0">
              <a:spcBef>
                <a:spcPct val="35000"/>
              </a:spcBef>
              <a:spcAft>
                <a:spcPct val="20000"/>
              </a:spcAft>
              <a:buClr>
                <a:schemeClr val="tx2"/>
              </a:buClr>
              <a:buSzPct val="100000"/>
              <a:buFontTx/>
              <a:buChar char="•"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The smallest angle at which you can distinguish two objects is your </a:t>
            </a: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angular resolution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big is one "arc second" of angular separation?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5257800"/>
          </a:xfrm>
        </p:spPr>
        <p:txBody>
          <a:bodyPr/>
          <a:lstStyle/>
          <a:p>
            <a:r>
              <a:rPr lang="en-US">
                <a:latin typeface="Arial" charset="0"/>
              </a:rPr>
              <a:t>A full circle (on the sky) contains 360 degrees or 2</a:t>
            </a:r>
            <a:r>
              <a:rPr lang="en-US">
                <a:latin typeface="Symbol" charset="0"/>
              </a:rPr>
              <a:t>π</a:t>
            </a:r>
            <a:r>
              <a:rPr lang="en-US">
                <a:latin typeface="Arial" charset="0"/>
              </a:rPr>
              <a:t> radians</a:t>
            </a:r>
          </a:p>
          <a:p>
            <a:pPr marL="628650" lvl="1"/>
            <a:r>
              <a:rPr lang="en-US">
                <a:latin typeface="Arial" charset="0"/>
                <a:ea typeface="ヒラギノ角ゴ Pro W3" charset="0"/>
              </a:rPr>
              <a:t>Each degree is 60 arc minutes</a:t>
            </a:r>
          </a:p>
          <a:p>
            <a:pPr marL="628650" lvl="1"/>
            <a:r>
              <a:rPr lang="en-US">
                <a:latin typeface="Arial" charset="0"/>
                <a:ea typeface="ヒラギノ角ゴ Pro W3" charset="0"/>
              </a:rPr>
              <a:t>Each arc minute is 60 arc seconds</a:t>
            </a:r>
          </a:p>
          <a:p>
            <a:endParaRPr lang="en-US">
              <a:latin typeface="Arial" charset="0"/>
            </a:endParaRP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352425" y="3863975"/>
          <a:ext cx="814705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0" name="Equation" r:id="rId4" imgW="3886200" imgH="1244600" progId="">
                  <p:embed/>
                </p:oleObj>
              </mc:Choice>
              <mc:Fallback>
                <p:oleObj name="Equation" r:id="rId4" imgW="3886200" imgH="1244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3863975"/>
                        <a:ext cx="8147050" cy="26098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3" name="Line 18"/>
          <p:cNvSpPr>
            <a:spLocks noChangeShapeType="1"/>
          </p:cNvSpPr>
          <p:nvPr/>
        </p:nvSpPr>
        <p:spPr bwMode="auto">
          <a:xfrm flipV="1">
            <a:off x="685800" y="4102100"/>
            <a:ext cx="723900" cy="381000"/>
          </a:xfrm>
          <a:prstGeom prst="line">
            <a:avLst/>
          </a:prstGeom>
          <a:noFill/>
          <a:ln w="19050">
            <a:solidFill>
              <a:srgbClr val="9F0A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Line 19"/>
          <p:cNvSpPr>
            <a:spLocks noChangeShapeType="1"/>
          </p:cNvSpPr>
          <p:nvPr/>
        </p:nvSpPr>
        <p:spPr bwMode="auto">
          <a:xfrm flipV="1">
            <a:off x="2298700" y="4368800"/>
            <a:ext cx="723900" cy="381000"/>
          </a:xfrm>
          <a:prstGeom prst="line">
            <a:avLst/>
          </a:prstGeom>
          <a:noFill/>
          <a:ln w="19050">
            <a:solidFill>
              <a:srgbClr val="9F0A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Line 20"/>
          <p:cNvSpPr>
            <a:spLocks noChangeShapeType="1"/>
          </p:cNvSpPr>
          <p:nvPr/>
        </p:nvSpPr>
        <p:spPr bwMode="auto">
          <a:xfrm flipV="1">
            <a:off x="2133600" y="3797300"/>
            <a:ext cx="723900" cy="381000"/>
          </a:xfrm>
          <a:prstGeom prst="line">
            <a:avLst/>
          </a:prstGeom>
          <a:noFill/>
          <a:ln w="19050">
            <a:solidFill>
              <a:srgbClr val="9F0A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Line 21"/>
          <p:cNvSpPr>
            <a:spLocks noChangeShapeType="1"/>
          </p:cNvSpPr>
          <p:nvPr/>
        </p:nvSpPr>
        <p:spPr bwMode="auto">
          <a:xfrm flipV="1">
            <a:off x="3873500" y="4343400"/>
            <a:ext cx="723900" cy="381000"/>
          </a:xfrm>
          <a:prstGeom prst="line">
            <a:avLst/>
          </a:prstGeom>
          <a:noFill/>
          <a:ln w="19050">
            <a:solidFill>
              <a:srgbClr val="9F0A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Line 22"/>
          <p:cNvSpPr>
            <a:spLocks noChangeShapeType="1"/>
          </p:cNvSpPr>
          <p:nvPr/>
        </p:nvSpPr>
        <p:spPr bwMode="auto">
          <a:xfrm flipV="1">
            <a:off x="3759200" y="3797300"/>
            <a:ext cx="723900" cy="381000"/>
          </a:xfrm>
          <a:prstGeom prst="line">
            <a:avLst/>
          </a:prstGeom>
          <a:noFill/>
          <a:ln w="19050">
            <a:solidFill>
              <a:srgbClr val="9F0A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Line 23"/>
          <p:cNvSpPr>
            <a:spLocks noChangeShapeType="1"/>
          </p:cNvSpPr>
          <p:nvPr/>
        </p:nvSpPr>
        <p:spPr bwMode="auto">
          <a:xfrm flipV="1">
            <a:off x="5702300" y="4381500"/>
            <a:ext cx="723900" cy="381000"/>
          </a:xfrm>
          <a:prstGeom prst="line">
            <a:avLst/>
          </a:prstGeom>
          <a:noFill/>
          <a:ln w="19050">
            <a:solidFill>
              <a:srgbClr val="9F0A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What does it mean for an object to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subtend an angle </a:t>
            </a:r>
            <a:r>
              <a:rPr lang="en-US" sz="3600" dirty="0" err="1">
                <a:latin typeface="Times" charset="0"/>
                <a:sym typeface="Symbol" charset="0"/>
              </a:rPr>
              <a:t>Θ</a:t>
            </a:r>
            <a:r>
              <a:rPr lang="ja-JP" altLang="en-US" dirty="0" smtClean="0">
                <a:latin typeface="Arial" charset="0"/>
              </a:rPr>
              <a:t>”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?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4830763"/>
            <a:ext cx="8534400" cy="549275"/>
          </a:xfrm>
          <a:solidFill>
            <a:srgbClr val="548DFF"/>
          </a:solidFill>
          <a:ln>
            <a:solidFill>
              <a:srgbClr val="01023F"/>
            </a:solidFill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ctr">
              <a:buFontTx/>
              <a:buNone/>
            </a:pP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Lucida Grande" charset="0"/>
                <a:cs typeface="Lucida Grande" charset="0"/>
                <a:sym typeface="Symbol" charset="0"/>
              </a:rPr>
              <a:t>Θ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is the apparent angular size of the object</a:t>
            </a:r>
          </a:p>
        </p:txBody>
      </p:sp>
      <p:grpSp>
        <p:nvGrpSpPr>
          <p:cNvPr id="106500" name="Group 8"/>
          <p:cNvGrpSpPr>
            <a:grpSpLocks/>
          </p:cNvGrpSpPr>
          <p:nvPr/>
        </p:nvGrpSpPr>
        <p:grpSpPr bwMode="auto">
          <a:xfrm>
            <a:off x="1392238" y="2652713"/>
            <a:ext cx="711200" cy="315912"/>
            <a:chOff x="864" y="1472"/>
            <a:chExt cx="448" cy="199"/>
          </a:xfrm>
        </p:grpSpPr>
        <p:sp>
          <p:nvSpPr>
            <p:cNvPr id="106508" name="Line 4"/>
            <p:cNvSpPr>
              <a:spLocks noChangeShapeType="1"/>
            </p:cNvSpPr>
            <p:nvPr/>
          </p:nvSpPr>
          <p:spPr bwMode="auto">
            <a:xfrm flipH="1">
              <a:off x="864" y="1472"/>
              <a:ext cx="422" cy="12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9" name="Line 5"/>
            <p:cNvSpPr>
              <a:spLocks noChangeShapeType="1"/>
            </p:cNvSpPr>
            <p:nvPr/>
          </p:nvSpPr>
          <p:spPr bwMode="auto">
            <a:xfrm flipH="1" flipV="1">
              <a:off x="864" y="1613"/>
              <a:ext cx="415" cy="5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0" name="Freeform 6"/>
            <p:cNvSpPr>
              <a:spLocks/>
            </p:cNvSpPr>
            <p:nvPr/>
          </p:nvSpPr>
          <p:spPr bwMode="auto">
            <a:xfrm>
              <a:off x="1274" y="1478"/>
              <a:ext cx="38" cy="192"/>
            </a:xfrm>
            <a:custGeom>
              <a:avLst/>
              <a:gdLst>
                <a:gd name="T0" fmla="*/ 0 w 38"/>
                <a:gd name="T1" fmla="*/ 0 h 192"/>
                <a:gd name="T2" fmla="*/ 32 w 38"/>
                <a:gd name="T3" fmla="*/ 58 h 192"/>
                <a:gd name="T4" fmla="*/ 38 w 38"/>
                <a:gd name="T5" fmla="*/ 103 h 192"/>
                <a:gd name="T6" fmla="*/ 32 w 38"/>
                <a:gd name="T7" fmla="*/ 154 h 192"/>
                <a:gd name="T8" fmla="*/ 6 w 38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92"/>
                <a:gd name="T17" fmla="*/ 38 w 3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92">
                  <a:moveTo>
                    <a:pt x="0" y="0"/>
                  </a:moveTo>
                  <a:cubicBezTo>
                    <a:pt x="13" y="20"/>
                    <a:pt x="26" y="41"/>
                    <a:pt x="32" y="58"/>
                  </a:cubicBezTo>
                  <a:cubicBezTo>
                    <a:pt x="38" y="75"/>
                    <a:pt x="38" y="87"/>
                    <a:pt x="38" y="103"/>
                  </a:cubicBezTo>
                  <a:cubicBezTo>
                    <a:pt x="38" y="119"/>
                    <a:pt x="37" y="139"/>
                    <a:pt x="32" y="154"/>
                  </a:cubicBezTo>
                  <a:cubicBezTo>
                    <a:pt x="27" y="169"/>
                    <a:pt x="10" y="186"/>
                    <a:pt x="6" y="192"/>
                  </a:cubicBezTo>
                </a:path>
              </a:pathLst>
            </a:cu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06501" name="Text Box 7"/>
          <p:cNvSpPr txBox="1">
            <a:spLocks noChangeArrowheads="1"/>
          </p:cNvSpPr>
          <p:nvPr/>
        </p:nvSpPr>
        <p:spPr bwMode="auto">
          <a:xfrm>
            <a:off x="955675" y="3222625"/>
            <a:ext cx="164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rebuchet MS Bold" charset="0"/>
              </a:rPr>
              <a:t>Your eye</a:t>
            </a:r>
          </a:p>
        </p:txBody>
      </p:sp>
      <p:sp>
        <p:nvSpPr>
          <p:cNvPr id="106502" name="Oval 9"/>
          <p:cNvSpPr>
            <a:spLocks noChangeArrowheads="1"/>
          </p:cNvSpPr>
          <p:nvPr/>
        </p:nvSpPr>
        <p:spPr bwMode="auto">
          <a:xfrm>
            <a:off x="7913688" y="2560638"/>
            <a:ext cx="223837" cy="711200"/>
          </a:xfrm>
          <a:prstGeom prst="ellips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6503" name="Text Box 10"/>
          <p:cNvSpPr txBox="1">
            <a:spLocks noChangeArrowheads="1"/>
          </p:cNvSpPr>
          <p:nvPr/>
        </p:nvSpPr>
        <p:spPr bwMode="auto">
          <a:xfrm>
            <a:off x="7185025" y="3568700"/>
            <a:ext cx="1647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rebuchet MS Bold" charset="0"/>
              </a:rPr>
              <a:t>A distant object</a:t>
            </a:r>
          </a:p>
        </p:txBody>
      </p:sp>
      <p:sp>
        <p:nvSpPr>
          <p:cNvPr id="106504" name="Line 11"/>
          <p:cNvSpPr>
            <a:spLocks noChangeShapeType="1"/>
          </p:cNvSpPr>
          <p:nvPr/>
        </p:nvSpPr>
        <p:spPr bwMode="auto">
          <a:xfrm flipV="1">
            <a:off x="2154238" y="2530475"/>
            <a:ext cx="5791200" cy="2841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Line 12"/>
          <p:cNvSpPr>
            <a:spLocks noChangeShapeType="1"/>
          </p:cNvSpPr>
          <p:nvPr/>
        </p:nvSpPr>
        <p:spPr bwMode="auto">
          <a:xfrm>
            <a:off x="2154238" y="2835275"/>
            <a:ext cx="5770562" cy="428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Freeform 13"/>
          <p:cNvSpPr>
            <a:spLocks/>
          </p:cNvSpPr>
          <p:nvPr/>
        </p:nvSpPr>
        <p:spPr bwMode="auto">
          <a:xfrm>
            <a:off x="4389438" y="2732088"/>
            <a:ext cx="93662" cy="223837"/>
          </a:xfrm>
          <a:custGeom>
            <a:avLst/>
            <a:gdLst>
              <a:gd name="T0" fmla="*/ 0 w 59"/>
              <a:gd name="T1" fmla="*/ 0 h 141"/>
              <a:gd name="T2" fmla="*/ 51 w 59"/>
              <a:gd name="T3" fmla="*/ 64 h 141"/>
              <a:gd name="T4" fmla="*/ 51 w 59"/>
              <a:gd name="T5" fmla="*/ 103 h 141"/>
              <a:gd name="T6" fmla="*/ 13 w 59"/>
              <a:gd name="T7" fmla="*/ 141 h 141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141"/>
              <a:gd name="T14" fmla="*/ 59 w 59"/>
              <a:gd name="T15" fmla="*/ 141 h 1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141">
                <a:moveTo>
                  <a:pt x="0" y="0"/>
                </a:moveTo>
                <a:cubicBezTo>
                  <a:pt x="21" y="23"/>
                  <a:pt x="43" y="47"/>
                  <a:pt x="51" y="64"/>
                </a:cubicBezTo>
                <a:cubicBezTo>
                  <a:pt x="59" y="81"/>
                  <a:pt x="57" y="90"/>
                  <a:pt x="51" y="103"/>
                </a:cubicBezTo>
                <a:cubicBezTo>
                  <a:pt x="45" y="116"/>
                  <a:pt x="19" y="133"/>
                  <a:pt x="13" y="141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6507" name="Text Box 14"/>
          <p:cNvSpPr txBox="1">
            <a:spLocks noChangeArrowheads="1"/>
          </p:cNvSpPr>
          <p:nvPr/>
        </p:nvSpPr>
        <p:spPr bwMode="auto">
          <a:xfrm>
            <a:off x="3373438" y="3114675"/>
            <a:ext cx="2125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rebuchet MS Bold" charset="0"/>
              </a:rPr>
              <a:t>Angle</a:t>
            </a:r>
            <a:r>
              <a:rPr lang="en-US"/>
              <a:t> </a:t>
            </a:r>
            <a:r>
              <a:rPr lang="en-US">
                <a:latin typeface="Lucida Grande" charset="0"/>
                <a:cs typeface="Lucida Grande" charset="0"/>
              </a:rPr>
              <a:t>Θ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Small angle formula</a:t>
            </a:r>
            <a:r>
              <a:rPr lang="ja-JP" altLang="en-US">
                <a:latin typeface="Arial" charset="0"/>
              </a:rPr>
              <a:t>”</a:t>
            </a:r>
            <a:endParaRPr lang="en-US">
              <a:latin typeface="Arial" charset="0"/>
            </a:endParaRP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371600"/>
            <a:ext cx="8407400" cy="4224338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  </a:t>
            </a:r>
            <a:r>
              <a:rPr lang="en-US" sz="2400" i="1" dirty="0">
                <a:latin typeface="Arial" charset="0"/>
              </a:rPr>
              <a:t>sin </a:t>
            </a:r>
            <a:r>
              <a:rPr lang="en-US" sz="2400" i="1" dirty="0" err="1">
                <a:latin typeface="Times" charset="0"/>
                <a:sym typeface="Symbol" charset="0"/>
              </a:rPr>
              <a:t>Θ</a:t>
            </a:r>
            <a:r>
              <a:rPr lang="en-US" sz="2400" i="1" dirty="0">
                <a:latin typeface="Times" charset="0"/>
                <a:sym typeface="Symbol" charset="0"/>
              </a:rPr>
              <a:t> </a:t>
            </a:r>
            <a:r>
              <a:rPr lang="en-US" sz="2400" i="1" dirty="0">
                <a:latin typeface="Arial" charset="0"/>
              </a:rPr>
              <a:t>~ </a:t>
            </a:r>
            <a:r>
              <a:rPr lang="en-US" sz="2400" i="1" dirty="0" err="1">
                <a:latin typeface="Times" charset="0"/>
                <a:sym typeface="Symbol" charset="0"/>
              </a:rPr>
              <a:t>Θ</a:t>
            </a:r>
            <a:r>
              <a:rPr lang="en-US" sz="2400" dirty="0">
                <a:latin typeface="Times" charset="0"/>
                <a:sym typeface="Symbol" charset="0"/>
              </a:rPr>
              <a:t>   </a:t>
            </a:r>
            <a:r>
              <a:rPr lang="en-US" sz="2400" dirty="0">
                <a:latin typeface="Helvetica" charset="0"/>
                <a:sym typeface="Symbol" charset="0"/>
              </a:rPr>
              <a:t>if  </a:t>
            </a:r>
            <a:r>
              <a:rPr lang="en-US" sz="2400" i="1" dirty="0" err="1">
                <a:latin typeface="Times" charset="0"/>
                <a:sym typeface="Symbol" charset="0"/>
              </a:rPr>
              <a:t>Θ</a:t>
            </a:r>
            <a:r>
              <a:rPr lang="en-US" sz="2400" dirty="0">
                <a:latin typeface="Helvetica" charset="0"/>
                <a:sym typeface="Symbol" charset="0"/>
              </a:rPr>
              <a:t>  is  &lt;&lt;  1 radian</a:t>
            </a:r>
            <a:endParaRPr lang="en-US" sz="2400" dirty="0">
              <a:latin typeface="Arial" charset="0"/>
            </a:endParaRPr>
          </a:p>
          <a:p>
            <a:r>
              <a:rPr lang="en-US" sz="2400" i="1" dirty="0">
                <a:latin typeface="Arial" charset="0"/>
              </a:rPr>
              <a:t>s = d sin </a:t>
            </a:r>
            <a:r>
              <a:rPr lang="en-US" sz="2400" i="1" dirty="0" err="1">
                <a:latin typeface="Times" charset="0"/>
                <a:sym typeface="Symbol" charset="0"/>
              </a:rPr>
              <a:t>Θ</a:t>
            </a:r>
            <a:r>
              <a:rPr lang="en-US" sz="2400" i="1" dirty="0">
                <a:latin typeface="Arial" charset="0"/>
              </a:rPr>
              <a:t> ~ d </a:t>
            </a:r>
            <a:r>
              <a:rPr lang="en-US" sz="2400" i="1" dirty="0" err="1">
                <a:latin typeface="Times" charset="0"/>
                <a:sym typeface="Symbol" charset="0"/>
              </a:rPr>
              <a:t>Θ</a:t>
            </a:r>
            <a:r>
              <a:rPr lang="en-US" sz="2400" dirty="0">
                <a:latin typeface="Times" charset="0"/>
                <a:sym typeface="Symbol" charset="0"/>
              </a:rPr>
              <a:t> </a:t>
            </a:r>
            <a:endParaRPr lang="en-US" sz="2400" dirty="0">
              <a:latin typeface="Helvetica" charset="0"/>
              <a:sym typeface="Symbol" charset="0"/>
            </a:endParaRPr>
          </a:p>
          <a:p>
            <a:endParaRPr lang="en-US" sz="2400" dirty="0">
              <a:latin typeface="Helvetica" charset="0"/>
              <a:sym typeface="Symbol" charset="0"/>
            </a:endParaRPr>
          </a:p>
          <a:p>
            <a:r>
              <a:rPr lang="en-US" sz="2400" dirty="0">
                <a:latin typeface="Helvetica" charset="0"/>
                <a:sym typeface="Symbol" charset="0"/>
              </a:rPr>
              <a:t>Example: how many arc sec does a dime subtend if it is located 2 km away?</a:t>
            </a: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108549" name="Arc 5"/>
          <p:cNvSpPr>
            <a:spLocks/>
          </p:cNvSpPr>
          <p:nvPr/>
        </p:nvSpPr>
        <p:spPr bwMode="auto">
          <a:xfrm rot="1347272">
            <a:off x="3632200" y="2959100"/>
            <a:ext cx="76200" cy="152400"/>
          </a:xfrm>
          <a:custGeom>
            <a:avLst/>
            <a:gdLst>
              <a:gd name="T0" fmla="*/ 0 w 21600"/>
              <a:gd name="T1" fmla="*/ 0 h 21600"/>
              <a:gd name="T2" fmla="*/ 762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08550" name="Line 7"/>
          <p:cNvSpPr>
            <a:spLocks noChangeShapeType="1"/>
          </p:cNvSpPr>
          <p:nvPr/>
        </p:nvSpPr>
        <p:spPr bwMode="auto">
          <a:xfrm flipV="1">
            <a:off x="850900" y="2743200"/>
            <a:ext cx="5740400" cy="406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Line 8"/>
          <p:cNvSpPr>
            <a:spLocks noChangeShapeType="1"/>
          </p:cNvSpPr>
          <p:nvPr/>
        </p:nvSpPr>
        <p:spPr bwMode="auto">
          <a:xfrm flipV="1">
            <a:off x="838200" y="3124200"/>
            <a:ext cx="5778500" cy="25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Text Box 9"/>
          <p:cNvSpPr txBox="1">
            <a:spLocks noChangeArrowheads="1"/>
          </p:cNvSpPr>
          <p:nvPr/>
        </p:nvSpPr>
        <p:spPr bwMode="auto">
          <a:xfrm>
            <a:off x="4400550" y="307657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chemeClr val="tx2"/>
                </a:solidFill>
                <a:latin typeface="Helvetica" charset="0"/>
              </a:rPr>
              <a:t>d</a:t>
            </a:r>
          </a:p>
        </p:txBody>
      </p:sp>
      <p:sp>
        <p:nvSpPr>
          <p:cNvPr id="108553" name="Line 10"/>
          <p:cNvSpPr>
            <a:spLocks noChangeShapeType="1"/>
          </p:cNvSpPr>
          <p:nvPr/>
        </p:nvSpPr>
        <p:spPr bwMode="auto">
          <a:xfrm>
            <a:off x="6743700" y="2743200"/>
            <a:ext cx="0" cy="3429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Text Box 11"/>
          <p:cNvSpPr txBox="1">
            <a:spLocks noChangeArrowheads="1"/>
          </p:cNvSpPr>
          <p:nvPr/>
        </p:nvSpPr>
        <p:spPr bwMode="auto">
          <a:xfrm>
            <a:off x="6861175" y="26955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chemeClr val="tx2"/>
                </a:solidFill>
                <a:latin typeface="Helvetica" charset="0"/>
              </a:rPr>
              <a:t>s</a:t>
            </a:r>
          </a:p>
        </p:txBody>
      </p:sp>
      <p:sp>
        <p:nvSpPr>
          <p:cNvPr id="108555" name="Text Box 12"/>
          <p:cNvSpPr txBox="1">
            <a:spLocks noChangeArrowheads="1"/>
          </p:cNvSpPr>
          <p:nvPr/>
        </p:nvSpPr>
        <p:spPr bwMode="auto">
          <a:xfrm>
            <a:off x="3405188" y="2486025"/>
            <a:ext cx="481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i="1">
                <a:solidFill>
                  <a:schemeClr val="tx2"/>
                </a:solidFill>
                <a:sym typeface="Symbol" charset="0"/>
              </a:rPr>
              <a:t>θ</a:t>
            </a:r>
            <a:endParaRPr lang="en-US" i="1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3175" y="5133975"/>
          <a:ext cx="913288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5" name="Equation" r:id="rId4" imgW="4914900" imgH="584200" progId="Equation.3">
                  <p:embed/>
                </p:oleObj>
              </mc:Choice>
              <mc:Fallback>
                <p:oleObj name="Equation" r:id="rId4" imgW="4914900" imgH="584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5133975"/>
                        <a:ext cx="9132888" cy="10858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6" name="Line 15"/>
          <p:cNvSpPr>
            <a:spLocks noChangeShapeType="1"/>
          </p:cNvSpPr>
          <p:nvPr/>
        </p:nvSpPr>
        <p:spPr bwMode="auto">
          <a:xfrm flipV="1">
            <a:off x="1181100" y="5651500"/>
            <a:ext cx="368300" cy="165100"/>
          </a:xfrm>
          <a:prstGeom prst="line">
            <a:avLst/>
          </a:prstGeom>
          <a:noFill/>
          <a:ln w="19050">
            <a:solidFill>
              <a:srgbClr val="9F0A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7" name="Line 16"/>
          <p:cNvSpPr>
            <a:spLocks noChangeShapeType="1"/>
          </p:cNvSpPr>
          <p:nvPr/>
        </p:nvSpPr>
        <p:spPr bwMode="auto">
          <a:xfrm flipV="1">
            <a:off x="3441700" y="6007100"/>
            <a:ext cx="368300" cy="165100"/>
          </a:xfrm>
          <a:prstGeom prst="line">
            <a:avLst/>
          </a:prstGeom>
          <a:noFill/>
          <a:ln w="19050">
            <a:solidFill>
              <a:srgbClr val="9F0A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Line 17"/>
          <p:cNvSpPr>
            <a:spLocks noChangeShapeType="1"/>
          </p:cNvSpPr>
          <p:nvPr/>
        </p:nvSpPr>
        <p:spPr bwMode="auto">
          <a:xfrm flipV="1">
            <a:off x="1193800" y="6045200"/>
            <a:ext cx="368300" cy="165100"/>
          </a:xfrm>
          <a:prstGeom prst="line">
            <a:avLst/>
          </a:prstGeom>
          <a:noFill/>
          <a:ln w="19050">
            <a:solidFill>
              <a:srgbClr val="9F0A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Line 18"/>
          <p:cNvSpPr>
            <a:spLocks noChangeShapeType="1"/>
          </p:cNvSpPr>
          <p:nvPr/>
        </p:nvSpPr>
        <p:spPr bwMode="auto">
          <a:xfrm flipV="1">
            <a:off x="2197100" y="5626100"/>
            <a:ext cx="368300" cy="165100"/>
          </a:xfrm>
          <a:prstGeom prst="line">
            <a:avLst/>
          </a:prstGeom>
          <a:noFill/>
          <a:ln w="19050">
            <a:solidFill>
              <a:srgbClr val="9F0A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Line 19"/>
          <p:cNvSpPr>
            <a:spLocks noChangeShapeType="1"/>
          </p:cNvSpPr>
          <p:nvPr/>
        </p:nvSpPr>
        <p:spPr bwMode="auto">
          <a:xfrm flipV="1">
            <a:off x="2413000" y="6032500"/>
            <a:ext cx="368300" cy="165100"/>
          </a:xfrm>
          <a:prstGeom prst="line">
            <a:avLst/>
          </a:prstGeom>
          <a:noFill/>
          <a:ln w="19050">
            <a:solidFill>
              <a:srgbClr val="9F0A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Line 20"/>
          <p:cNvSpPr>
            <a:spLocks noChangeShapeType="1"/>
          </p:cNvSpPr>
          <p:nvPr/>
        </p:nvSpPr>
        <p:spPr bwMode="auto">
          <a:xfrm flipV="1">
            <a:off x="3327400" y="5613400"/>
            <a:ext cx="368300" cy="165100"/>
          </a:xfrm>
          <a:prstGeom prst="line">
            <a:avLst/>
          </a:prstGeom>
          <a:noFill/>
          <a:ln w="19050">
            <a:solidFill>
              <a:srgbClr val="9F0A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2" name="Line 21"/>
          <p:cNvSpPr>
            <a:spLocks noChangeShapeType="1"/>
          </p:cNvSpPr>
          <p:nvPr/>
        </p:nvSpPr>
        <p:spPr bwMode="auto">
          <a:xfrm flipV="1">
            <a:off x="5168900" y="5816600"/>
            <a:ext cx="368300" cy="165100"/>
          </a:xfrm>
          <a:prstGeom prst="line">
            <a:avLst/>
          </a:prstGeom>
          <a:noFill/>
          <a:ln w="19050">
            <a:solidFill>
              <a:srgbClr val="9F0A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Line 22"/>
          <p:cNvSpPr>
            <a:spLocks noChangeShapeType="1"/>
          </p:cNvSpPr>
          <p:nvPr/>
        </p:nvSpPr>
        <p:spPr bwMode="auto">
          <a:xfrm flipV="1">
            <a:off x="6477000" y="6019800"/>
            <a:ext cx="368300" cy="165100"/>
          </a:xfrm>
          <a:prstGeom prst="line">
            <a:avLst/>
          </a:prstGeom>
          <a:noFill/>
          <a:ln w="19050">
            <a:solidFill>
              <a:srgbClr val="9F0A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Concept Question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36688"/>
            <a:ext cx="8534400" cy="542131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Trebuchet MS Bold" charset="0"/>
              </a:rPr>
              <a:t>From Earth, planet A subtends an angle of 5 arc sec, and planet B subtends an angle of 10 arc sec.  If the radius of planet A equals the radius of planet B, then</a:t>
            </a:r>
          </a:p>
          <a:p>
            <a:pPr>
              <a:buFontTx/>
              <a:buNone/>
            </a:pPr>
            <a:r>
              <a:rPr lang="en-US" sz="2400">
                <a:latin typeface="Trebuchet MS Bold" charset="0"/>
              </a:rPr>
              <a:t>a) planet A is twice as big as planet B. </a:t>
            </a:r>
          </a:p>
          <a:p>
            <a:pPr>
              <a:buFontTx/>
              <a:buNone/>
            </a:pPr>
            <a:r>
              <a:rPr lang="en-US" sz="2400">
                <a:latin typeface="Trebuchet MS Bold" charset="0"/>
              </a:rPr>
              <a:t>b) planet A is twice as far as planet B. </a:t>
            </a:r>
          </a:p>
          <a:p>
            <a:pPr>
              <a:buFontTx/>
              <a:buNone/>
            </a:pPr>
            <a:r>
              <a:rPr lang="en-US" sz="2400">
                <a:latin typeface="Trebuchet MS Bold" charset="0"/>
              </a:rPr>
              <a:t>c) planet A is half as far as planet B. </a:t>
            </a:r>
          </a:p>
          <a:p>
            <a:pPr>
              <a:buFontTx/>
              <a:buNone/>
            </a:pPr>
            <a:r>
              <a:rPr lang="en-US" sz="2400">
                <a:latin typeface="Trebuchet MS Bold" charset="0"/>
              </a:rPr>
              <a:t>d) planet A and planet B are the same distance. </a:t>
            </a:r>
          </a:p>
          <a:p>
            <a:pPr>
              <a:buFontTx/>
              <a:buNone/>
            </a:pPr>
            <a:r>
              <a:rPr lang="en-US" sz="2400">
                <a:latin typeface="Trebuchet MS Bold" charset="0"/>
              </a:rPr>
              <a:t>e) planet A is four times as far as planet B.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60338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What do astronomers do with telescopes?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solidFill>
                  <a:srgbClr val="00FFFF"/>
                </a:solidFill>
                <a:latin typeface="Arial" charset="0"/>
              </a:rPr>
              <a:t>Imaging:</a:t>
            </a:r>
            <a:r>
              <a:rPr lang="en-US">
                <a:latin typeface="Arial" charset="0"/>
              </a:rPr>
              <a:t> Taking (digital) pictures of the sky</a:t>
            </a:r>
          </a:p>
          <a:p>
            <a:r>
              <a:rPr lang="en-US" b="0">
                <a:solidFill>
                  <a:srgbClr val="00FFFF"/>
                </a:solidFill>
                <a:latin typeface="Arial" charset="0"/>
              </a:rPr>
              <a:t>Spectroscopy:</a:t>
            </a:r>
            <a:r>
              <a:rPr lang="en-US">
                <a:latin typeface="Arial" charset="0"/>
              </a:rPr>
              <a:t> Breaking light into spectra</a:t>
            </a:r>
          </a:p>
          <a:p>
            <a:r>
              <a:rPr lang="en-US" b="0">
                <a:solidFill>
                  <a:srgbClr val="00FFFF"/>
                </a:solidFill>
                <a:latin typeface="Arial" charset="0"/>
              </a:rPr>
              <a:t>Timing:</a:t>
            </a:r>
            <a:r>
              <a:rPr lang="en-US" b="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Measuring how light output varies with time</a:t>
            </a:r>
            <a:endParaRPr lang="en-US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330200"/>
            <a:ext cx="4191000" cy="762000"/>
          </a:xfrm>
        </p:spPr>
        <p:txBody>
          <a:bodyPr/>
          <a:lstStyle/>
          <a:p>
            <a:r>
              <a:rPr lang="en-US">
                <a:latin typeface="Arial" charset="0"/>
              </a:rPr>
              <a:t>Imaging</a:t>
            </a:r>
            <a:endParaRPr lang="en-US" sz="2400">
              <a:latin typeface="Arial" charset="0"/>
            </a:endParaRP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0200" y="1714500"/>
            <a:ext cx="3352800" cy="4114800"/>
          </a:xfrm>
        </p:spPr>
        <p:txBody>
          <a:bodyPr/>
          <a:lstStyle/>
          <a:p>
            <a:r>
              <a:rPr lang="en-US" sz="2400" i="1">
                <a:latin typeface="Arial" charset="0"/>
              </a:rPr>
              <a:t>Filters</a:t>
            </a:r>
            <a:r>
              <a:rPr lang="en-US" sz="2400">
                <a:latin typeface="Arial" charset="0"/>
              </a:rPr>
              <a:t> are placed in front of a camera to allow only certain colors through to the detector</a:t>
            </a:r>
          </a:p>
          <a:p>
            <a:r>
              <a:rPr lang="en-US" sz="2400">
                <a:latin typeface="Arial" charset="0"/>
              </a:rPr>
              <a:t>Single color images are then superimposed to form true color images.</a:t>
            </a:r>
          </a:p>
        </p:txBody>
      </p:sp>
      <p:pic>
        <p:nvPicPr>
          <p:cNvPr id="114692" name="Picture 4" descr="07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4164013" y="139700"/>
            <a:ext cx="4916487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can we record images of nonvisible light?</a:t>
            </a:r>
            <a:endParaRPr lang="en-US" sz="2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77800" y="1600200"/>
            <a:ext cx="8534400" cy="4876800"/>
          </a:xfrm>
        </p:spPr>
        <p:txBody>
          <a:bodyPr/>
          <a:lstStyle/>
          <a:p>
            <a:pPr lvl="1">
              <a:spcBef>
                <a:spcPct val="105000"/>
              </a:spcBef>
              <a:buFont typeface="Times" charset="0"/>
              <a:buChar char="•"/>
            </a:pPr>
            <a:r>
              <a:rPr lang="en-US" sz="2800">
                <a:solidFill>
                  <a:schemeClr val="tx2"/>
                </a:solidFill>
                <a:latin typeface="Arial" charset="0"/>
                <a:ea typeface="ヒラギノ角ゴ Pro W3" charset="0"/>
              </a:rPr>
              <a:t>Electronic detectors such as CCDs can record light our eyes can't see </a:t>
            </a:r>
          </a:p>
          <a:p>
            <a:pPr marL="1255713" lvl="2" indent="-341313">
              <a:spcBef>
                <a:spcPct val="105000"/>
              </a:spcBef>
              <a:buFont typeface="Lucida Grande" charset="0"/>
              <a:buChar char="­"/>
            </a:pPr>
            <a:r>
              <a:rPr lang="en-US">
                <a:solidFill>
                  <a:schemeClr val="tx2"/>
                </a:solidFill>
                <a:latin typeface="Arial" charset="0"/>
                <a:ea typeface="ヒラギノ角ゴ Pro W3" charset="0"/>
              </a:rPr>
              <a:t>Infrared light, ultraviolet light, even x-rays</a:t>
            </a:r>
          </a:p>
          <a:p>
            <a:pPr lvl="1">
              <a:spcBef>
                <a:spcPct val="105000"/>
              </a:spcBef>
              <a:buFont typeface="Times" charset="0"/>
              <a:buChar char="•"/>
            </a:pPr>
            <a:r>
              <a:rPr lang="en-US" sz="2800">
                <a:solidFill>
                  <a:schemeClr val="tx2"/>
                </a:solidFill>
                <a:latin typeface="Arial" charset="0"/>
                <a:ea typeface="ヒラギノ角ゴ Pro W3" charset="0"/>
              </a:rPr>
              <a:t> We can then represent the recorded light with some kind of color coding, to reveal details that would otherwise be invisible to our eyes</a:t>
            </a:r>
            <a:endParaRPr lang="en-US" sz="2800">
              <a:latin typeface="Arial" charset="0"/>
              <a:ea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added class late:</a:t>
            </a:r>
          </a:p>
          <a:p>
            <a:pPr lvl="1"/>
            <a:r>
              <a:rPr lang="en-US" dirty="0" smtClean="0"/>
              <a:t>Please see me during break at 12:45</a:t>
            </a:r>
          </a:p>
          <a:p>
            <a:pPr lvl="1"/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46980"/>
      </p:ext>
    </p:extLst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00" cy="1295400"/>
          </a:xfrm>
        </p:spPr>
        <p:txBody>
          <a:bodyPr/>
          <a:lstStyle/>
          <a:p>
            <a:r>
              <a:rPr lang="en-US">
                <a:latin typeface="Arial" charset="0"/>
              </a:rPr>
              <a:t>"Crab Nebula"  - supernova remnant where a star blew up 1000 yrs ago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49413"/>
            <a:ext cx="2998788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9"/>
          <a:stretch>
            <a:fillRect/>
          </a:stretch>
        </p:blipFill>
        <p:spPr bwMode="auto">
          <a:xfrm>
            <a:off x="3192463" y="2270125"/>
            <a:ext cx="310515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3732213"/>
            <a:ext cx="2706687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66" name="Text Box 6"/>
          <p:cNvSpPr txBox="1">
            <a:spLocks noChangeArrowheads="1"/>
          </p:cNvSpPr>
          <p:nvPr/>
        </p:nvSpPr>
        <p:spPr bwMode="auto">
          <a:xfrm>
            <a:off x="433388" y="4752975"/>
            <a:ext cx="214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Infra-red light</a:t>
            </a:r>
          </a:p>
        </p:txBody>
      </p:sp>
      <p:sp>
        <p:nvSpPr>
          <p:cNvPr id="501767" name="Text Box 7"/>
          <p:cNvSpPr txBox="1">
            <a:spLocks noChangeArrowheads="1"/>
          </p:cNvSpPr>
          <p:nvPr/>
        </p:nvSpPr>
        <p:spPr bwMode="auto">
          <a:xfrm>
            <a:off x="3827463" y="5413375"/>
            <a:ext cx="189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Visible light</a:t>
            </a:r>
          </a:p>
        </p:txBody>
      </p:sp>
      <p:sp>
        <p:nvSpPr>
          <p:cNvPr id="501768" name="Text Box 8"/>
          <p:cNvSpPr txBox="1">
            <a:spLocks noChangeArrowheads="1"/>
          </p:cNvSpPr>
          <p:nvPr/>
        </p:nvSpPr>
        <p:spPr bwMode="auto">
          <a:xfrm>
            <a:off x="7175500" y="6400800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X-rays</a:t>
            </a: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6542088" y="1781175"/>
            <a:ext cx="2322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chemeClr val="tx2"/>
                </a:solidFill>
                <a:latin typeface="Helvetica" charset="0"/>
              </a:rPr>
              <a:t>From above the atmosphere</a:t>
            </a:r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>
            <a:off x="7543800" y="2908300"/>
            <a:ext cx="25400" cy="673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 principle, larger telescopes should give </a:t>
            </a:r>
            <a:r>
              <a:rPr lang="en-US" u="sng">
                <a:latin typeface="Arial" charset="0"/>
              </a:rPr>
              <a:t>sharper</a:t>
            </a:r>
            <a:r>
              <a:rPr lang="en-US">
                <a:latin typeface="Arial" charset="0"/>
              </a:rPr>
              <a:t> images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Concept of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diffraction limit</a:t>
            </a:r>
            <a:r>
              <a:rPr lang="ja-JP" altLang="en-US">
                <a:latin typeface="Arial" charset="0"/>
              </a:rPr>
              <a:t>”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  <a:ea typeface="ヒラギノ角ゴ Pro W3" charset="0"/>
              </a:rPr>
              <a:t>Smallest angle on sky that a telescope can resolve</a:t>
            </a:r>
          </a:p>
          <a:p>
            <a:pPr lvl="1"/>
            <a:endParaRPr lang="en-US">
              <a:latin typeface="Arial" charset="0"/>
              <a:ea typeface="ヒラギノ角ゴ Pro W3" charset="0"/>
            </a:endParaRPr>
          </a:p>
          <a:p>
            <a:pPr lvl="1"/>
            <a:endParaRPr lang="en-US">
              <a:latin typeface="Arial" charset="0"/>
              <a:ea typeface="ヒラギノ角ゴ Pro W3" charset="0"/>
            </a:endParaRPr>
          </a:p>
          <a:p>
            <a:pPr lvl="1"/>
            <a:endParaRPr lang="en-US">
              <a:latin typeface="Arial" charset="0"/>
              <a:ea typeface="ヒラギノ角ゴ Pro W3" charset="0"/>
            </a:endParaRPr>
          </a:p>
          <a:p>
            <a:pPr lvl="1"/>
            <a:endParaRPr lang="en-US">
              <a:latin typeface="Arial" charset="0"/>
              <a:ea typeface="ヒラギノ角ゴ Pro W3" charset="0"/>
            </a:endParaRPr>
          </a:p>
          <a:p>
            <a:pPr lvl="1"/>
            <a:endParaRPr lang="en-US">
              <a:latin typeface="Arial" charset="0"/>
              <a:ea typeface="ヒラギノ角ゴ Pro W3" charset="0"/>
            </a:endParaRPr>
          </a:p>
          <a:p>
            <a:pPr lvl="1"/>
            <a:r>
              <a:rPr lang="en-US">
                <a:latin typeface="Arial" charset="0"/>
                <a:ea typeface="ヒラギノ角ゴ Pro W3" charset="0"/>
              </a:rPr>
              <a:t>Numerically:</a:t>
            </a:r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531813" y="2971800"/>
          <a:ext cx="8053387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2" name="Equation" r:id="rId4" imgW="4991100" imgH="787400" progId="Equation.3">
                  <p:embed/>
                </p:oleObj>
              </mc:Choice>
              <mc:Fallback>
                <p:oleObj name="Equation" r:id="rId4" imgW="4991100" imgH="78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971800"/>
                        <a:ext cx="8053387" cy="12700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1447800" y="5435600"/>
          <a:ext cx="6172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3" name="Equation" r:id="rId6" imgW="3886200" imgH="431800" progId="Equation.3">
                  <p:embed/>
                </p:oleObj>
              </mc:Choice>
              <mc:Fallback>
                <p:oleObj name="Equation" r:id="rId6" imgW="38862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35600"/>
                        <a:ext cx="6172200" cy="6858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219700" y="4587875"/>
            <a:ext cx="3321050" cy="733425"/>
            <a:chOff x="3288" y="2890"/>
            <a:chExt cx="2092" cy="462"/>
          </a:xfrm>
        </p:grpSpPr>
        <p:sp>
          <p:nvSpPr>
            <p:cNvPr id="120839" name="Line 6"/>
            <p:cNvSpPr>
              <a:spLocks noChangeShapeType="1"/>
            </p:cNvSpPr>
            <p:nvPr/>
          </p:nvSpPr>
          <p:spPr bwMode="auto">
            <a:xfrm flipV="1">
              <a:off x="3288" y="3080"/>
              <a:ext cx="656" cy="272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31" name="Text Box 7"/>
            <p:cNvSpPr txBox="1">
              <a:spLocks noChangeArrowheads="1"/>
            </p:cNvSpPr>
            <p:nvPr/>
          </p:nvSpPr>
          <p:spPr bwMode="auto">
            <a:xfrm>
              <a:off x="3973" y="2890"/>
              <a:ext cx="14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algn="ctr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algn="ctr"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In same units!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Image of a point source seen through a circular telescope mirror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At the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sz="2400">
                <a:latin typeface="Arial" charset="0"/>
              </a:rPr>
              <a:t>diffraction limit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sz="2400">
                <a:latin typeface="Arial" charset="0"/>
              </a:rPr>
              <a:t>, size of central spot ~ </a:t>
            </a:r>
            <a:r>
              <a:rPr lang="en-US" sz="2400">
                <a:latin typeface="Symbol" charset="0"/>
              </a:rPr>
              <a:t>λ</a:t>
            </a:r>
            <a:r>
              <a:rPr lang="en-US" sz="2400">
                <a:latin typeface="Arial" charset="0"/>
              </a:rPr>
              <a:t> / D</a:t>
            </a: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hlinkClick r:id="rId3" action="ppaction://hlinkfile"/>
              </a:rPr>
              <a:t>Diffraction limit animation</a:t>
            </a:r>
            <a:endParaRPr lang="en-US" sz="2400">
              <a:latin typeface="Arial" charset="0"/>
            </a:endParaRPr>
          </a:p>
        </p:txBody>
      </p:sp>
      <p:pic>
        <p:nvPicPr>
          <p:cNvPr id="12288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609850"/>
            <a:ext cx="31718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"/>
          <a:stretch>
            <a:fillRect/>
          </a:stretch>
        </p:blipFill>
        <p:spPr bwMode="auto">
          <a:xfrm>
            <a:off x="3840163" y="3016250"/>
            <a:ext cx="5024437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Example of diffraction limit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Keck Telescope, visible light</a:t>
            </a:r>
          </a:p>
          <a:p>
            <a:endParaRPr lang="en-US" sz="2400">
              <a:latin typeface="Arial" charset="0"/>
            </a:endParaRPr>
          </a:p>
          <a:p>
            <a:endParaRPr lang="en-US" sz="2400">
              <a:latin typeface="Arial" charset="0"/>
            </a:endParaRPr>
          </a:p>
          <a:p>
            <a:endParaRPr lang="en-US" sz="2400">
              <a:latin typeface="Arial" charset="0"/>
            </a:endParaRPr>
          </a:p>
          <a:p>
            <a:r>
              <a:rPr lang="en-US" sz="2400" u="sng">
                <a:latin typeface="Arial" charset="0"/>
              </a:rPr>
              <a:t>BUT</a:t>
            </a:r>
            <a:r>
              <a:rPr lang="en-US" sz="2400">
                <a:latin typeface="Arial" charset="0"/>
              </a:rPr>
              <a:t>:  Turbulence in the Earth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sz="2400">
                <a:latin typeface="Arial" charset="0"/>
              </a:rPr>
              <a:t>s atmosphere blurs images, so even the largest telescopes can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sz="2400">
                <a:latin typeface="Arial" charset="0"/>
              </a:rPr>
              <a:t>t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sz="2400">
                <a:latin typeface="Arial" charset="0"/>
              </a:rPr>
              <a:t>see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sz="2400">
                <a:latin typeface="Arial" charset="0"/>
              </a:rPr>
              <a:t> better than about 1 arc second</a:t>
            </a:r>
          </a:p>
          <a:p>
            <a:pPr lvl="1"/>
            <a:r>
              <a:rPr lang="en-US" sz="2000">
                <a:latin typeface="Arial" charset="0"/>
                <a:ea typeface="ヒラギノ角ゴ Pro W3" charset="0"/>
              </a:rPr>
              <a:t>A decrease of a factor of 1 / 0.0125 = 80 in resolution!</a:t>
            </a:r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760413" y="2520950"/>
          <a:ext cx="7354887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4" name="Equation" r:id="rId4" imgW="4724400" imgH="1231900" progId="Equation.3">
                  <p:embed/>
                </p:oleObj>
              </mc:Choice>
              <mc:Fallback>
                <p:oleObj name="Equation" r:id="rId4" imgW="4724400" imgH="1231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2520950"/>
                        <a:ext cx="7354887" cy="19177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451100"/>
            <a:ext cx="78517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1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0" y="393700"/>
            <a:ext cx="7099300" cy="698500"/>
          </a:xfrm>
        </p:spPr>
        <p:txBody>
          <a:bodyPr/>
          <a:lstStyle/>
          <a:p>
            <a:r>
              <a:rPr lang="en-US">
                <a:latin typeface="Arial" charset="0"/>
              </a:rPr>
              <a:t>Images of a bright star, Arcturus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003300" y="2501900"/>
            <a:ext cx="717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Helvetica" charset="0"/>
              </a:rPr>
              <a:t>Lick Observatory, 1 m telescope</a:t>
            </a:r>
            <a:endParaRPr lang="en-US" sz="1800" b="0">
              <a:solidFill>
                <a:schemeClr val="tx2"/>
              </a:solidFill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831850" y="44958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chemeClr val="tx2"/>
                </a:solidFill>
                <a:latin typeface="Helvetica" charset="0"/>
              </a:rPr>
              <a:t>Long exposure</a:t>
            </a:r>
          </a:p>
          <a:p>
            <a:r>
              <a:rPr lang="en-US" sz="1800">
                <a:solidFill>
                  <a:schemeClr val="tx2"/>
                </a:solidFill>
                <a:latin typeface="Helvetica" charset="0"/>
              </a:rPr>
              <a:t>image</a:t>
            </a:r>
            <a:endParaRPr lang="en-US" sz="1800" b="0"/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543300" y="4495800"/>
            <a:ext cx="2070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chemeClr val="tx2"/>
                </a:solidFill>
                <a:latin typeface="Helvetica" charset="0"/>
              </a:rPr>
              <a:t>Short exposure</a:t>
            </a:r>
          </a:p>
          <a:p>
            <a:r>
              <a:rPr lang="en-US" sz="1800">
                <a:solidFill>
                  <a:schemeClr val="tx2"/>
                </a:solidFill>
                <a:latin typeface="Helvetica" charset="0"/>
              </a:rPr>
              <a:t>image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6324600" y="4508500"/>
            <a:ext cx="2070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chemeClr val="tx2"/>
                </a:solidFill>
                <a:latin typeface="Helvetica" charset="0"/>
              </a:rPr>
              <a:t>Diffraction limit of telescope</a:t>
            </a:r>
            <a:endParaRPr lang="en-US" sz="1800" b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485775"/>
            <a:ext cx="7327900" cy="41910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Snapshots of turbulence effects, 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Lick Observatory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215900" y="5842000"/>
            <a:ext cx="8610600" cy="355600"/>
          </a:xfrm>
          <a:prstGeom prst="rect">
            <a:avLst/>
          </a:prstGeom>
          <a:solidFill>
            <a:srgbClr val="FFFF99"/>
          </a:solidFill>
          <a:ln w="19050">
            <a:solidFill>
              <a:srgbClr val="042798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042798"/>
                </a:solidFill>
                <a:latin typeface="Helvetica" charset="0"/>
              </a:rPr>
              <a:t>These are all images of a star, taken with very short exposure times (100 milliseconds)</a:t>
            </a:r>
            <a:endParaRPr lang="en-US" sz="1600">
              <a:latin typeface="Helvetica" charset="0"/>
            </a:endParaRPr>
          </a:p>
        </p:txBody>
      </p:sp>
      <p:pic>
        <p:nvPicPr>
          <p:cNvPr id="129028" name="openloop.speckle8 copy.mpg" descr="/Users/max/WORK_FILES/UCSC/Courses and Curriculum/AY 18/AY 18 2007/Lectures/Lecture 7/openloop.speckle8 copy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606550"/>
            <a:ext cx="39878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3" fill="hold"/>
                                        <p:tgtEl>
                                          <p:spTgt spid="1290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90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9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90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28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482600"/>
            <a:ext cx="7315200" cy="698500"/>
          </a:xfrm>
        </p:spPr>
        <p:txBody>
          <a:bodyPr lIns="90487" tIns="44450" rIns="90487" bIns="44450" anchor="t"/>
          <a:lstStyle/>
          <a:p>
            <a:r>
              <a:rPr lang="en-US" sz="2800">
                <a:latin typeface="Arial" charset="0"/>
              </a:rPr>
              <a:t>How to correct for atmospheric blurring</a:t>
            </a: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921000"/>
            <a:ext cx="7366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863600" y="1346200"/>
            <a:ext cx="17907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eaLnBrk="0" hangingPunct="0">
              <a:spcBef>
                <a:spcPct val="50000"/>
              </a:spcBef>
            </a:pPr>
            <a:r>
              <a:rPr lang="en-US" sz="1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Measure details of blurring from </a:t>
            </a:r>
            <a:r>
              <a:rPr lang="ja-JP" altLang="en-US" sz="1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</a:t>
            </a:r>
            <a:r>
              <a:rPr lang="en-US" sz="1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guide star</a:t>
            </a:r>
            <a:r>
              <a:rPr lang="ja-JP" altLang="en-US" sz="1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”</a:t>
            </a:r>
            <a:r>
              <a:rPr lang="en-US" sz="1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near the object you want to observe</a:t>
            </a:r>
            <a:endParaRPr lang="en-US" sz="1800" b="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0693" name="Rectangle 5"/>
          <p:cNvSpPr>
            <a:spLocks noChangeArrowheads="1"/>
          </p:cNvSpPr>
          <p:nvPr/>
        </p:nvSpPr>
        <p:spPr bwMode="auto">
          <a:xfrm>
            <a:off x="3467100" y="1346200"/>
            <a:ext cx="17907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eaLnBrk="0" hangingPunct="0">
              <a:spcBef>
                <a:spcPct val="50000"/>
              </a:spcBef>
            </a:pPr>
            <a:r>
              <a:rPr lang="en-US" sz="1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Calculate (on a computer) the shape to apply to deformable mirror to correct blurring</a:t>
            </a:r>
            <a:endParaRPr lang="en-US" sz="1600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5905500" y="1346200"/>
            <a:ext cx="23114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eaLnBrk="0" hangingPunct="0">
              <a:spcBef>
                <a:spcPct val="50000"/>
              </a:spcBef>
            </a:pPr>
            <a:r>
              <a:rPr lang="en-US" sz="1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Light from both guide star and astronomical object is reflected from deformable mirror; distortions are removed</a:t>
            </a:r>
            <a:br>
              <a:rPr lang="en-US" sz="1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1600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82600"/>
            <a:ext cx="6413500" cy="49530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Infra-red images of a star, from Lick Observatory adaptive optics system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4732338" y="5353050"/>
            <a:ext cx="2654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chemeClr val="tx2"/>
                </a:solidFill>
                <a:latin typeface="Helvetica" charset="0"/>
              </a:rPr>
              <a:t>With adaptive optics</a:t>
            </a:r>
            <a:endParaRPr lang="en-US" sz="2000" b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630363" y="5365750"/>
            <a:ext cx="2443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chemeClr val="tx2"/>
                </a:solidFill>
                <a:latin typeface="Helvetica" charset="0"/>
              </a:rPr>
              <a:t>No adaptive optics</a:t>
            </a:r>
          </a:p>
        </p:txBody>
      </p:sp>
      <p:pic>
        <p:nvPicPr>
          <p:cNvPr id="133125" name="speckle8ao copy 1.mpg" descr="/Users/max/WORK_FILES/UCSC/Courses and Curriculum/AY 18/AY 18 2007/Lectures/Lecture 7/speckle8ao copy 1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778000"/>
            <a:ext cx="7227888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3" fill="hold"/>
                                        <p:tgtEl>
                                          <p:spTgt spid="133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2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3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25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Deformable mirror is small mirror behind main mirror of telescope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2413"/>
            <a:ext cx="658018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Mirror changes its shape because actuators push and pull on it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6832600" cy="3340100"/>
          </a:xfrm>
        </p:spPr>
        <p:txBody>
          <a:bodyPr/>
          <a:lstStyle/>
          <a:p>
            <a:r>
              <a:rPr lang="en-US">
                <a:latin typeface="Arial" charset="0"/>
              </a:rPr>
              <a:t>Actuators are glued to back of thin glass mirror</a:t>
            </a:r>
          </a:p>
          <a:p>
            <a:r>
              <a:rPr lang="en-US">
                <a:latin typeface="Arial" charset="0"/>
              </a:rPr>
              <a:t>When you apply a voltage to an actuator, it expands or contracts in length, pushing or pulling on the mirror</a:t>
            </a:r>
          </a:p>
        </p:txBody>
      </p:sp>
      <p:grpSp>
        <p:nvGrpSpPr>
          <p:cNvPr id="137220" name="Group 4"/>
          <p:cNvGrpSpPr>
            <a:grpSpLocks/>
          </p:cNvGrpSpPr>
          <p:nvPr/>
        </p:nvGrpSpPr>
        <p:grpSpPr bwMode="auto">
          <a:xfrm>
            <a:off x="6718300" y="1549400"/>
            <a:ext cx="1917700" cy="1828800"/>
            <a:chOff x="4160" y="1776"/>
            <a:chExt cx="1208" cy="1152"/>
          </a:xfrm>
        </p:grpSpPr>
        <p:sp>
          <p:nvSpPr>
            <p:cNvPr id="137222" name="Rectangle 5"/>
            <p:cNvSpPr>
              <a:spLocks noChangeArrowheads="1"/>
            </p:cNvSpPr>
            <p:nvPr/>
          </p:nvSpPr>
          <p:spPr bwMode="auto">
            <a:xfrm>
              <a:off x="4160" y="1851"/>
              <a:ext cx="1059" cy="113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37223" name="Rectangle 6"/>
            <p:cNvSpPr>
              <a:spLocks noChangeArrowheads="1"/>
            </p:cNvSpPr>
            <p:nvPr/>
          </p:nvSpPr>
          <p:spPr bwMode="auto">
            <a:xfrm>
              <a:off x="4160" y="2035"/>
              <a:ext cx="1059" cy="112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37224" name="Rectangle 7"/>
            <p:cNvSpPr>
              <a:spLocks noChangeArrowheads="1"/>
            </p:cNvSpPr>
            <p:nvPr/>
          </p:nvSpPr>
          <p:spPr bwMode="auto">
            <a:xfrm>
              <a:off x="4160" y="2210"/>
              <a:ext cx="1059" cy="113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37225" name="Rectangle 8"/>
            <p:cNvSpPr>
              <a:spLocks noChangeArrowheads="1"/>
            </p:cNvSpPr>
            <p:nvPr/>
          </p:nvSpPr>
          <p:spPr bwMode="auto">
            <a:xfrm>
              <a:off x="4174" y="2394"/>
              <a:ext cx="1059" cy="112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37226" name="Rectangle 9"/>
            <p:cNvSpPr>
              <a:spLocks noChangeArrowheads="1"/>
            </p:cNvSpPr>
            <p:nvPr/>
          </p:nvSpPr>
          <p:spPr bwMode="auto">
            <a:xfrm>
              <a:off x="4174" y="2577"/>
              <a:ext cx="1059" cy="113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37227" name="Rectangle 10"/>
            <p:cNvSpPr>
              <a:spLocks noChangeArrowheads="1"/>
            </p:cNvSpPr>
            <p:nvPr/>
          </p:nvSpPr>
          <p:spPr bwMode="auto">
            <a:xfrm>
              <a:off x="4174" y="2753"/>
              <a:ext cx="1059" cy="112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37228" name="Rectangle 11"/>
            <p:cNvSpPr>
              <a:spLocks noChangeArrowheads="1"/>
            </p:cNvSpPr>
            <p:nvPr/>
          </p:nvSpPr>
          <p:spPr bwMode="auto">
            <a:xfrm>
              <a:off x="5210" y="1776"/>
              <a:ext cx="158" cy="115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</p:grpSp>
      <p:pic>
        <p:nvPicPr>
          <p:cNvPr id="1372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629150"/>
            <a:ext cx="5054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5713413" cy="404813"/>
          </a:xfrm>
        </p:spPr>
        <p:txBody>
          <a:bodyPr/>
          <a:lstStyle/>
          <a:p>
            <a:r>
              <a:rPr lang="en-US">
                <a:latin typeface="Arial" charset="0"/>
              </a:rPr>
              <a:t>Topics for this lecture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482725"/>
            <a:ext cx="8636000" cy="5172075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dirty="0" smtClean="0">
                <a:latin typeface="Arial" charset="0"/>
              </a:rPr>
              <a:t>Telescopes </a:t>
            </a:r>
            <a:r>
              <a:rPr lang="en-US" dirty="0">
                <a:latin typeface="Arial" charset="0"/>
              </a:rPr>
              <a:t>and spacecraft: how we learn about the planets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Lenses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Cameras and the eye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Telescope basics (optical, x-ray, radio telescopes)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Blurring due to atmospheric turbulence; adaptive optics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Airborne telescopes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Spacecraft</a:t>
            </a: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8505825" y="5775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Image of a point source seen through a circular telescope mirror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At the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sz="2400">
                <a:latin typeface="Arial" charset="0"/>
              </a:rPr>
              <a:t>diffraction limit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sz="2400">
                <a:latin typeface="Arial" charset="0"/>
              </a:rPr>
              <a:t>, size of central spot ~ </a:t>
            </a:r>
            <a:r>
              <a:rPr lang="en-US" sz="2400">
                <a:latin typeface="Symbol" charset="0"/>
              </a:rPr>
              <a:t>λ</a:t>
            </a:r>
            <a:r>
              <a:rPr lang="en-US" sz="2400">
                <a:latin typeface="Arial" charset="0"/>
              </a:rPr>
              <a:t> / D</a:t>
            </a: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hlinkClick r:id="rId3" action="ppaction://hlinkfile"/>
              </a:rPr>
              <a:t>Diffraction limit animation</a:t>
            </a:r>
            <a:endParaRPr lang="en-US" sz="2400">
              <a:latin typeface="Arial" charset="0"/>
            </a:endParaRPr>
          </a:p>
        </p:txBody>
      </p:sp>
      <p:pic>
        <p:nvPicPr>
          <p:cNvPr id="12288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609850"/>
            <a:ext cx="31718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BT_adaptive optics_clip_image0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2611120"/>
            <a:ext cx="3357245" cy="3357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5748" y="6027003"/>
            <a:ext cx="3160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LBT Telescope </a:t>
            </a:r>
            <a:br>
              <a:rPr lang="en-US" dirty="0" smtClean="0">
                <a:latin typeface="Trebuchet MS"/>
                <a:cs typeface="Trebuchet MS"/>
              </a:rPr>
            </a:br>
            <a:r>
              <a:rPr lang="en-US" dirty="0" smtClean="0">
                <a:latin typeface="Trebuchet MS"/>
                <a:cs typeface="Trebuchet MS"/>
              </a:rPr>
              <a:t>with Adaptive Optics</a:t>
            </a:r>
            <a:endParaRPr lang="en-U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28655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152400"/>
            <a:ext cx="7480300" cy="1066800"/>
          </a:xfrm>
        </p:spPr>
        <p:txBody>
          <a:bodyPr/>
          <a:lstStyle/>
          <a:p>
            <a:r>
              <a:rPr lang="en-US">
                <a:latin typeface="Arial" charset="0"/>
              </a:rPr>
              <a:t>Neptune in infra-red light,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Keck Telescope adaptive optics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831850" y="17780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/>
            <a:r>
              <a:rPr lang="en-US" sz="2000">
                <a:latin typeface="Helvetica" charset="0"/>
              </a:rPr>
              <a:t>Without adaptive optics</a:t>
            </a:r>
            <a:endParaRPr lang="en-US" b="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5380038" y="1773238"/>
            <a:ext cx="2651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Helvetica" charset="0"/>
              </a:rPr>
              <a:t>With adaptive optics</a:t>
            </a:r>
          </a:p>
        </p:txBody>
      </p:sp>
      <p:sp>
        <p:nvSpPr>
          <p:cNvPr id="139269" name="Text Box 8"/>
          <p:cNvSpPr txBox="1">
            <a:spLocks noChangeArrowheads="1"/>
          </p:cNvSpPr>
          <p:nvPr/>
        </p:nvSpPr>
        <p:spPr bwMode="auto">
          <a:xfrm rot="-5400000">
            <a:off x="7937500" y="3924301"/>
            <a:ext cx="1354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/>
            <a:r>
              <a:rPr lang="en-US" sz="1800">
                <a:latin typeface="Helvetica" charset="0"/>
              </a:rPr>
              <a:t>2.3 arc sec</a:t>
            </a:r>
          </a:p>
        </p:txBody>
      </p:sp>
      <p:sp>
        <p:nvSpPr>
          <p:cNvPr id="139270" name="Line 9"/>
          <p:cNvSpPr>
            <a:spLocks noChangeShapeType="1"/>
          </p:cNvSpPr>
          <p:nvPr/>
        </p:nvSpPr>
        <p:spPr bwMode="auto">
          <a:xfrm flipH="1">
            <a:off x="8761413" y="3081338"/>
            <a:ext cx="11112" cy="2252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9271" name="Picture 11" descr="Neptune_AO_on_and_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451100"/>
            <a:ext cx="74310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41315" name="Picture 4" descr="uranus2_z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Concept Question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>
                <a:latin typeface="Arial" charset="0"/>
              </a:rPr>
              <a:t>The Keck Telescope in Hawaii has a diameter of 10 m, compared with 5 m for the Palomar Telescope in California.  The light gathering power of Keck is larger by a factor of</a:t>
            </a:r>
          </a:p>
          <a:p>
            <a:pPr marL="914400" lvl="1" indent="-457200">
              <a:lnSpc>
                <a:spcPct val="90000"/>
              </a:lnSpc>
              <a:buFont typeface="Times" charset="0"/>
              <a:buAutoNum type="alphaLcParenR"/>
            </a:pPr>
            <a:r>
              <a:rPr lang="en-US">
                <a:solidFill>
                  <a:schemeClr val="tx2"/>
                </a:solidFill>
                <a:latin typeface="Arial" charset="0"/>
                <a:ea typeface="ヒラギノ角ゴ Pro W3" charset="0"/>
              </a:rPr>
              <a:t>2       b) 4       c) 15       d) 50</a:t>
            </a:r>
          </a:p>
          <a:p>
            <a:pPr marL="533400" indent="-533400">
              <a:lnSpc>
                <a:spcPct val="90000"/>
              </a:lnSpc>
              <a:spcBef>
                <a:spcPct val="200000"/>
              </a:spcBef>
              <a:buFont typeface="Times" charset="0"/>
              <a:buChar char="•"/>
            </a:pPr>
            <a:r>
              <a:rPr lang="en-US">
                <a:latin typeface="Arial" charset="0"/>
              </a:rPr>
              <a:t>By what factor is Keck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angular resolution better than that of Palomar, assuming that both are using their adaptive optics systems?</a:t>
            </a:r>
          </a:p>
          <a:p>
            <a:pPr marL="914400" lvl="1" indent="-457200">
              <a:lnSpc>
                <a:spcPct val="90000"/>
              </a:lnSpc>
              <a:buFont typeface="Times" charset="0"/>
              <a:buAutoNum type="alphaLcParenR"/>
            </a:pPr>
            <a:r>
              <a:rPr lang="en-US">
                <a:solidFill>
                  <a:schemeClr val="tx2"/>
                </a:solidFill>
                <a:latin typeface="Arial" charset="0"/>
                <a:ea typeface="ヒラギノ角ゴ Pro W3" charset="0"/>
              </a:rPr>
              <a:t>2       b) 4       c) 15       d) 50</a:t>
            </a:r>
            <a:endParaRPr lang="en-US">
              <a:latin typeface="Arial" charset="0"/>
              <a:ea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5" descr="06_23_Figure-Unan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"/>
          <a:stretch>
            <a:fillRect/>
          </a:stretch>
        </p:blipFill>
        <p:spPr bwMode="auto">
          <a:xfrm>
            <a:off x="777875" y="1622425"/>
            <a:ext cx="41084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258763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CD7F"/>
                </a:solidFill>
                <a:latin typeface="Arial" charset="0"/>
              </a:rPr>
              <a:t>How can we observe invisible light?</a:t>
            </a:r>
          </a:p>
        </p:txBody>
      </p:sp>
      <p:sp>
        <p:nvSpPr>
          <p:cNvPr id="1034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14963" y="1600200"/>
            <a:ext cx="3195637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A standard satellite dish is just a reflecting telescope for observing radio waves.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Reflecting telescopes work fine at radio wavelengths too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radio telescope at Green Bank, NC</a:t>
            </a: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284413"/>
            <a:ext cx="662781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7162800" cy="1295400"/>
          </a:xfrm>
        </p:spPr>
        <p:txBody>
          <a:bodyPr/>
          <a:lstStyle/>
          <a:p>
            <a:r>
              <a:rPr lang="en-US">
                <a:latin typeface="Arial" charset="0"/>
              </a:rPr>
              <a:t>Largest radio telescope fills a whole valley in Puerto Rico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121400"/>
            <a:ext cx="8534400" cy="736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>
                <a:latin typeface="Arial" charset="0"/>
              </a:rPr>
              <a:t>Arecibo Observatory</a:t>
            </a:r>
          </a:p>
        </p:txBody>
      </p:sp>
      <p:pic>
        <p:nvPicPr>
          <p:cNvPr id="378884" name="Picture 4"/>
          <p:cNvPicPr>
            <a:picLocks noChangeAspect="1" noChangeArrowheads="1"/>
          </p:cNvPicPr>
          <p:nvPr/>
        </p:nvPicPr>
        <p:blipFill>
          <a:blip r:embed="rId3"/>
          <a:srcRect l="14421" t="3281" r="14421" b="8200"/>
          <a:stretch>
            <a:fillRect/>
          </a:stretch>
        </p:blipFill>
        <p:spPr bwMode="auto">
          <a:xfrm>
            <a:off x="1349375" y="1508125"/>
            <a:ext cx="5834063" cy="45593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"/>
          <p:cNvSpPr>
            <a:spLocks noChangeArrowheads="1"/>
          </p:cNvSpPr>
          <p:nvPr/>
        </p:nvSpPr>
        <p:spPr bwMode="auto">
          <a:xfrm>
            <a:off x="4105275" y="1371600"/>
            <a:ext cx="1847850" cy="5100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182563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Spectroscopy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9325" y="1600200"/>
            <a:ext cx="2895600" cy="5257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>
                <a:latin typeface="Arial" charset="0"/>
              </a:rPr>
              <a:t>A spectrograph separates the different wavelengths of light before they hit the detector</a:t>
            </a:r>
          </a:p>
        </p:txBody>
      </p:sp>
      <p:pic>
        <p:nvPicPr>
          <p:cNvPr id="150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7" b="11911"/>
          <a:stretch>
            <a:fillRect/>
          </a:stretch>
        </p:blipFill>
        <p:spPr bwMode="auto">
          <a:xfrm>
            <a:off x="533400" y="1371600"/>
            <a:ext cx="37036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Text Box 5"/>
          <p:cNvSpPr txBox="1">
            <a:spLocks noChangeArrowheads="1"/>
          </p:cNvSpPr>
          <p:nvPr/>
        </p:nvSpPr>
        <p:spPr bwMode="auto">
          <a:xfrm>
            <a:off x="3873500" y="2716213"/>
            <a:ext cx="21161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b="0">
                <a:solidFill>
                  <a:srgbClr val="D88C25"/>
                </a:solidFill>
                <a:latin typeface="Helvetica" charset="0"/>
              </a:rPr>
              <a:t>Diffraction</a:t>
            </a:r>
          </a:p>
          <a:p>
            <a:pPr algn="l" eaLnBrk="1" hangingPunct="1"/>
            <a:r>
              <a:rPr lang="en-US" b="0">
                <a:solidFill>
                  <a:srgbClr val="D88C25"/>
                </a:solidFill>
                <a:latin typeface="Helvetica" charset="0"/>
              </a:rPr>
              <a:t>grating breaks</a:t>
            </a:r>
          </a:p>
          <a:p>
            <a:pPr algn="l" eaLnBrk="1" hangingPunct="1"/>
            <a:r>
              <a:rPr lang="en-US" b="0">
                <a:solidFill>
                  <a:srgbClr val="D88C25"/>
                </a:solidFill>
                <a:latin typeface="Helvetica" charset="0"/>
              </a:rPr>
              <a:t>light into</a:t>
            </a:r>
          </a:p>
          <a:p>
            <a:pPr algn="l" eaLnBrk="1" hangingPunct="1"/>
            <a:r>
              <a:rPr lang="en-US" b="0">
                <a:solidFill>
                  <a:srgbClr val="D88C25"/>
                </a:solidFill>
                <a:latin typeface="Helvetica" charset="0"/>
              </a:rPr>
              <a:t>spectrum</a:t>
            </a:r>
            <a:endParaRPr lang="en-US" b="0">
              <a:latin typeface="Times New Roman" charset="0"/>
            </a:endParaRPr>
          </a:p>
        </p:txBody>
      </p:sp>
      <p:sp>
        <p:nvSpPr>
          <p:cNvPr id="150535" name="Text Box 6"/>
          <p:cNvSpPr txBox="1">
            <a:spLocks noChangeArrowheads="1"/>
          </p:cNvSpPr>
          <p:nvPr/>
        </p:nvSpPr>
        <p:spPr bwMode="auto">
          <a:xfrm>
            <a:off x="4025900" y="4849813"/>
            <a:ext cx="1438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b="0">
                <a:solidFill>
                  <a:srgbClr val="D88C25"/>
                </a:solidFill>
                <a:latin typeface="Helvetica" charset="0"/>
              </a:rPr>
              <a:t>Detector</a:t>
            </a:r>
          </a:p>
          <a:p>
            <a:pPr algn="l" eaLnBrk="1" hangingPunct="1"/>
            <a:r>
              <a:rPr lang="en-US" b="0">
                <a:solidFill>
                  <a:srgbClr val="D88C25"/>
                </a:solidFill>
                <a:latin typeface="Helvetica" charset="0"/>
              </a:rPr>
              <a:t>records</a:t>
            </a:r>
          </a:p>
          <a:p>
            <a:pPr algn="l" eaLnBrk="1" hangingPunct="1"/>
            <a:r>
              <a:rPr lang="en-US" b="0">
                <a:solidFill>
                  <a:srgbClr val="D88C25"/>
                </a:solidFill>
                <a:latin typeface="Helvetica" charset="0"/>
              </a:rPr>
              <a:t>spectrum</a:t>
            </a:r>
            <a:endParaRPr lang="en-US" b="0">
              <a:latin typeface="Times New Roman" charset="0"/>
            </a:endParaRPr>
          </a:p>
        </p:txBody>
      </p:sp>
      <p:sp>
        <p:nvSpPr>
          <p:cNvPr id="150536" name="Text Box 7"/>
          <p:cNvSpPr txBox="1">
            <a:spLocks noChangeArrowheads="1"/>
          </p:cNvSpPr>
          <p:nvPr/>
        </p:nvSpPr>
        <p:spPr bwMode="auto">
          <a:xfrm>
            <a:off x="771525" y="3021013"/>
            <a:ext cx="1555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b="0">
                <a:solidFill>
                  <a:srgbClr val="D88C25"/>
                </a:solidFill>
                <a:latin typeface="Helvetica" charset="0"/>
              </a:rPr>
              <a:t>Light from </a:t>
            </a:r>
          </a:p>
          <a:p>
            <a:pPr algn="r"/>
            <a:r>
              <a:rPr lang="en-US" b="0">
                <a:solidFill>
                  <a:srgbClr val="D88C25"/>
                </a:solidFill>
                <a:latin typeface="Helvetica" charset="0"/>
              </a:rPr>
              <a:t>a star</a:t>
            </a:r>
          </a:p>
          <a:p>
            <a:pPr algn="r"/>
            <a:r>
              <a:rPr lang="en-US" b="0">
                <a:solidFill>
                  <a:srgbClr val="D88C25"/>
                </a:solidFill>
                <a:latin typeface="Helvetica" charset="0"/>
              </a:rPr>
              <a:t>enters</a:t>
            </a:r>
          </a:p>
        </p:txBody>
      </p:sp>
      <p:sp>
        <p:nvSpPr>
          <p:cNvPr id="150537" name="Line 8"/>
          <p:cNvSpPr>
            <a:spLocks noChangeShapeType="1"/>
          </p:cNvSpPr>
          <p:nvPr/>
        </p:nvSpPr>
        <p:spPr bwMode="auto">
          <a:xfrm flipV="1">
            <a:off x="1676400" y="2590800"/>
            <a:ext cx="990600" cy="457200"/>
          </a:xfrm>
          <a:prstGeom prst="line">
            <a:avLst/>
          </a:prstGeom>
          <a:noFill/>
          <a:ln w="38100">
            <a:solidFill>
              <a:srgbClr val="D88C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8" name="Line 9"/>
          <p:cNvSpPr>
            <a:spLocks noChangeShapeType="1"/>
          </p:cNvSpPr>
          <p:nvPr/>
        </p:nvSpPr>
        <p:spPr bwMode="auto">
          <a:xfrm flipH="1" flipV="1">
            <a:off x="3505200" y="2895600"/>
            <a:ext cx="304800" cy="152400"/>
          </a:xfrm>
          <a:prstGeom prst="line">
            <a:avLst/>
          </a:prstGeom>
          <a:noFill/>
          <a:ln w="38100">
            <a:solidFill>
              <a:srgbClr val="D88C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9" name="Line 10"/>
          <p:cNvSpPr>
            <a:spLocks noChangeShapeType="1"/>
          </p:cNvSpPr>
          <p:nvPr/>
        </p:nvSpPr>
        <p:spPr bwMode="auto">
          <a:xfrm flipH="1" flipV="1">
            <a:off x="3505200" y="4953000"/>
            <a:ext cx="533400" cy="152400"/>
          </a:xfrm>
          <a:prstGeom prst="line">
            <a:avLst/>
          </a:prstGeom>
          <a:noFill/>
          <a:ln w="38100">
            <a:solidFill>
              <a:srgbClr val="D88C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Spectroscopy and the effect of spectral resolution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9438" y="1524000"/>
            <a:ext cx="3332162" cy="396240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Graphing relative brightness of light at each wavelength shows the details in a spectrum</a:t>
            </a:r>
          </a:p>
          <a:p>
            <a:r>
              <a:rPr lang="en-US" sz="2400">
                <a:latin typeface="Arial" charset="0"/>
              </a:rPr>
              <a:t>Higher spectral resolution = more detail as a function of wavelength</a:t>
            </a: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1"/>
          <a:stretch>
            <a:fillRect/>
          </a:stretch>
        </p:blipFill>
        <p:spPr bwMode="auto">
          <a:xfrm>
            <a:off x="304800" y="1463675"/>
            <a:ext cx="53133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Timing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571500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A light curve represents a series of brightness measurements made over a period of time</a:t>
            </a: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9" b="19788"/>
          <a:stretch>
            <a:fillRect/>
          </a:stretch>
        </p:blipFill>
        <p:spPr bwMode="auto">
          <a:xfrm>
            <a:off x="1003300" y="1411288"/>
            <a:ext cx="601980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Telescopes: Main Points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05130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Telescopes gather light and focus it</a:t>
            </a:r>
          </a:p>
          <a:p>
            <a:pPr lvl="1"/>
            <a:r>
              <a:rPr lang="en-US" sz="2000">
                <a:latin typeface="Arial" charset="0"/>
                <a:ea typeface="ヒラギノ角ゴ Pro W3" charset="0"/>
              </a:rPr>
              <a:t>Larger telescopes gather more light</a:t>
            </a:r>
          </a:p>
          <a:p>
            <a:pPr lvl="1"/>
            <a:r>
              <a:rPr lang="en-US" sz="2000">
                <a:latin typeface="Arial" charset="0"/>
                <a:ea typeface="ヒラギノ角ゴ Pro W3" charset="0"/>
              </a:rPr>
              <a:t>Telescopes can gather </a:t>
            </a:r>
            <a:r>
              <a:rPr lang="ja-JP" altLang="en-US" sz="2000">
                <a:latin typeface="Arial" charset="0"/>
                <a:ea typeface="ヒラギノ角ゴ Pro W3" charset="0"/>
              </a:rPr>
              <a:t>“</a:t>
            </a:r>
            <a:r>
              <a:rPr lang="en-US" sz="2000">
                <a:latin typeface="Arial" charset="0"/>
                <a:ea typeface="ヒラギノ角ゴ Pro W3" charset="0"/>
              </a:rPr>
              <a:t>light</a:t>
            </a:r>
            <a:r>
              <a:rPr lang="ja-JP" altLang="en-US" sz="2000">
                <a:latin typeface="Arial" charset="0"/>
                <a:ea typeface="ヒラギノ角ゴ Pro W3" charset="0"/>
              </a:rPr>
              <a:t>”</a:t>
            </a:r>
            <a:r>
              <a:rPr lang="en-US" sz="2000">
                <a:latin typeface="Arial" charset="0"/>
                <a:ea typeface="ヒラギノ角ゴ Pro W3" charset="0"/>
              </a:rPr>
              <a:t> at radio, infrared, visible, ultraviolet, x-ray, </a:t>
            </a:r>
            <a:r>
              <a:rPr lang="en-US" sz="2000" i="1">
                <a:latin typeface="Arial" charset="0"/>
                <a:ea typeface="ヒラギノ角ゴ Pro W3" charset="0"/>
              </a:rPr>
              <a:t>γ</a:t>
            </a:r>
            <a:r>
              <a:rPr lang="en-US" sz="2000">
                <a:latin typeface="Arial" charset="0"/>
                <a:ea typeface="ヒラギノ角ゴ Pro W3" charset="0"/>
              </a:rPr>
              <a:t>-ray  wavelengths</a:t>
            </a:r>
          </a:p>
          <a:p>
            <a:r>
              <a:rPr lang="en-US" sz="2400">
                <a:latin typeface="Arial" charset="0"/>
              </a:rPr>
              <a:t>Telescopes can be on ground, on planes, in space </a:t>
            </a:r>
          </a:p>
          <a:p>
            <a:r>
              <a:rPr lang="en-US" sz="2400">
                <a:latin typeface="Arial" charset="0"/>
              </a:rPr>
              <a:t>If Earth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sz="2400">
                <a:latin typeface="Arial" charset="0"/>
              </a:rPr>
              <a:t>s atmosphere weren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sz="2400">
                <a:latin typeface="Arial" charset="0"/>
              </a:rPr>
              <a:t>t turbulent, larger ground-based telescopes would give higher spatial resolution</a:t>
            </a:r>
          </a:p>
          <a:p>
            <a:pPr lvl="1"/>
            <a:r>
              <a:rPr lang="en-US" sz="2000">
                <a:latin typeface="Arial" charset="0"/>
                <a:ea typeface="ヒラギノ角ゴ Pro W3" charset="0"/>
              </a:rPr>
              <a:t>Adaptive optics can correct for blurring due to turbulence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695325" y="5732463"/>
            <a:ext cx="7526338" cy="8223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  <a:spcBef>
                <a:spcPct val="100000"/>
              </a:spcBef>
              <a:spcAft>
                <a:spcPct val="20000"/>
              </a:spcAft>
              <a:buClr>
                <a:schemeClr val="tx2"/>
              </a:buClr>
              <a:buSzPct val="100000"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Every new telescope technology has resulted in major new discoveries and surprises</a:t>
            </a: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Timing: Dust devils on Mars seen from Spirit Rover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410200"/>
            <a:ext cx="8534400" cy="1066800"/>
          </a:xfrm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56676" name="dd_enhanced_568b-B558R1.gif" descr="/Users/max/WORK_FILES/UCSC/Courses and Curriculum/AY 18/AY 18 2009/Lecture Drafts/Lecture 6/dd_enhanced_568b-B558R1.gif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084388"/>
            <a:ext cx="790098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0" fill="hold"/>
                                        <p:tgtEl>
                                          <p:spTgt spid="156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667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6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6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76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Want to buy your own telescope?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charset="0"/>
              </a:rPr>
              <a:t>Buy binoculars first (e.g. 7x35) - you get much more for the same money.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Arial" charset="0"/>
              </a:rPr>
              <a:t>Ignore magnification (sales pitch!)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Arial" charset="0"/>
              </a:rPr>
              <a:t>Notice: aperture size, optical quality, weight and portability.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Arial" charset="0"/>
              </a:rPr>
              <a:t>Product reviews: Astronomy, Sky &amp; Telescope, Mercury Magazines. Also amateur astronomy clubs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Arial" charset="0"/>
              </a:rPr>
              <a:t>(Probably best to avoid cheap telescopes that you see in department stores or Big Box stores)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527800" cy="1371600"/>
          </a:xfrm>
        </p:spPr>
        <p:txBody>
          <a:bodyPr/>
          <a:lstStyle/>
          <a:p>
            <a:r>
              <a:rPr lang="en-US">
                <a:latin typeface="Arial" charset="0"/>
              </a:rPr>
              <a:t>Why do we need telescopes in space?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 bwMode="auto">
          <a:xfrm>
            <a:off x="1219200" y="1604963"/>
            <a:ext cx="647700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Why do we need telescopes in space?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Times" charset="0"/>
              <a:buAutoNum type="alphaLcParenR"/>
            </a:pPr>
            <a:r>
              <a:rPr lang="en-US">
                <a:latin typeface="Arial" charset="0"/>
              </a:rPr>
              <a:t>Some wavelengths of light don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t get through the Earth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atmosphere</a:t>
            </a:r>
          </a:p>
          <a:p>
            <a:pPr marL="914400" lvl="1" indent="-457200">
              <a:lnSpc>
                <a:spcPct val="90000"/>
              </a:lnSpc>
              <a:buFont typeface="Times" charset="0"/>
              <a:buChar char="•"/>
            </a:pPr>
            <a:r>
              <a:rPr lang="en-US">
                <a:latin typeface="Arial" charset="0"/>
                <a:ea typeface="ヒラギノ角ゴ Pro W3" charset="0"/>
              </a:rPr>
              <a:t>Gamma-rays, x-rays, far ultraviolet, long infrared wavelengths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lphaLcParenR"/>
            </a:pPr>
            <a:r>
              <a:rPr lang="en-US">
                <a:latin typeface="Arial" charset="0"/>
              </a:rPr>
              <a:t>Going to space is a way to overcome blurring due to turbulence in Earth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atmosphere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lphaLcParenR"/>
            </a:pPr>
            <a:r>
              <a:rPr lang="en-US">
                <a:latin typeface="Arial" charset="0"/>
              </a:rPr>
              <a:t>Planetary exploration: spacecraft can actually go to the planets, get close-up information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0"/>
            <a:ext cx="7416800" cy="1371600"/>
          </a:xfrm>
        </p:spPr>
        <p:txBody>
          <a:bodyPr/>
          <a:lstStyle/>
          <a:p>
            <a:r>
              <a:rPr lang="en-US">
                <a:latin typeface="Arial" charset="0"/>
              </a:rPr>
              <a:t>Depth of light penetration into atmosphere at different wavelengths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3"/>
          <a:stretch>
            <a:fillRect/>
          </a:stretch>
        </p:blipFill>
        <p:spPr bwMode="auto">
          <a:xfrm>
            <a:off x="125413" y="2794000"/>
            <a:ext cx="8878887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X-ray mirrors also concentrate light and bring it to a focus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43500"/>
            <a:ext cx="8534400" cy="1333500"/>
          </a:xfrm>
        </p:spPr>
        <p:txBody>
          <a:bodyPr/>
          <a:lstStyle/>
          <a:p>
            <a:r>
              <a:rPr lang="en-US">
                <a:latin typeface="Arial" charset="0"/>
                <a:hlinkClick r:id="rId3" action="ppaction://hlinkfile"/>
              </a:rPr>
              <a:t>X-ray mirrors</a:t>
            </a:r>
            <a:endParaRPr lang="en-US">
              <a:latin typeface="Arial" charset="0"/>
            </a:endParaRPr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0"/>
          <a:stretch>
            <a:fillRect/>
          </a:stretch>
        </p:blipFill>
        <p:spPr bwMode="auto">
          <a:xfrm>
            <a:off x="292100" y="1419225"/>
            <a:ext cx="5232400" cy="2346325"/>
          </a:xfrm>
          <a:prstGeom prst="rect">
            <a:avLst/>
          </a:prstGeom>
          <a:noFill/>
          <a:ln w="38100">
            <a:solidFill>
              <a:srgbClr val="3737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9" name="Picture 5"/>
          <p:cNvPicPr>
            <a:picLocks noChangeAspect="1" noChangeArrowheads="1"/>
          </p:cNvPicPr>
          <p:nvPr/>
        </p:nvPicPr>
        <p:blipFill>
          <a:blip r:embed="rId5"/>
          <a:srcRect b="10001"/>
          <a:stretch>
            <a:fillRect/>
          </a:stretch>
        </p:blipFill>
        <p:spPr bwMode="auto">
          <a:xfrm>
            <a:off x="4378325" y="3263900"/>
            <a:ext cx="4210050" cy="2957513"/>
          </a:xfrm>
          <a:prstGeom prst="rect">
            <a:avLst/>
          </a:prstGeom>
          <a:noFill/>
          <a:ln w="28575">
            <a:solidFill>
              <a:srgbClr val="373737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142875"/>
            <a:ext cx="7377112" cy="1295400"/>
          </a:xfrm>
        </p:spPr>
        <p:txBody>
          <a:bodyPr/>
          <a:lstStyle/>
          <a:p>
            <a:r>
              <a:rPr lang="en-US">
                <a:latin typeface="Arial" charset="0"/>
              </a:rPr>
              <a:t>Chandra spacecraft: x-ray telescope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1911350"/>
            <a:ext cx="6707187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Types of space missions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325563"/>
            <a:ext cx="8534400" cy="55324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>
                <a:latin typeface="Arial" charset="0"/>
              </a:rPr>
              <a:t>Earth orbiters</a:t>
            </a:r>
          </a:p>
          <a:p>
            <a:pPr lvl="1">
              <a:spcBef>
                <a:spcPts val="600"/>
              </a:spcBef>
            </a:pPr>
            <a:r>
              <a:rPr lang="en-US" sz="2000">
                <a:latin typeface="Arial" charset="0"/>
                <a:ea typeface="ヒラギノ角ゴ Pro W3" charset="0"/>
              </a:rPr>
              <a:t>Hubble, Chandra space telescopes</a:t>
            </a:r>
          </a:p>
          <a:p>
            <a:pPr>
              <a:spcBef>
                <a:spcPts val="600"/>
              </a:spcBef>
            </a:pPr>
            <a:r>
              <a:rPr lang="en-US" sz="2400">
                <a:latin typeface="Arial" charset="0"/>
              </a:rPr>
              <a:t>Planetary fly-bys</a:t>
            </a:r>
          </a:p>
          <a:p>
            <a:pPr lvl="1">
              <a:spcBef>
                <a:spcPts val="600"/>
              </a:spcBef>
            </a:pPr>
            <a:r>
              <a:rPr lang="en-US" sz="2000">
                <a:latin typeface="Arial" charset="0"/>
                <a:ea typeface="ヒラギノ角ゴ Pro W3" charset="0"/>
              </a:rPr>
              <a:t>Mercury, Venus, Mars, Jupiter, Saturn, Uranus, Neptune so far</a:t>
            </a:r>
          </a:p>
          <a:p>
            <a:pPr lvl="1">
              <a:spcBef>
                <a:spcPts val="600"/>
              </a:spcBef>
            </a:pPr>
            <a:r>
              <a:rPr lang="en-US" sz="2000">
                <a:latin typeface="Arial" charset="0"/>
                <a:ea typeface="ヒラギノ角ゴ Pro W3" charset="0"/>
              </a:rPr>
              <a:t>New Horizons flyby of Pluto arrives there July 14 2015 </a:t>
            </a:r>
          </a:p>
          <a:p>
            <a:pPr>
              <a:spcBef>
                <a:spcPts val="600"/>
              </a:spcBef>
            </a:pPr>
            <a:r>
              <a:rPr lang="en-US" sz="2400">
                <a:latin typeface="Arial" charset="0"/>
              </a:rPr>
              <a:t>Planetary orbiters</a:t>
            </a:r>
          </a:p>
          <a:p>
            <a:pPr lvl="1">
              <a:spcBef>
                <a:spcPts val="600"/>
              </a:spcBef>
            </a:pPr>
            <a:r>
              <a:rPr lang="en-US" sz="2000">
                <a:latin typeface="Arial" charset="0"/>
                <a:ea typeface="ヒラギノ角ゴ Pro W3" charset="0"/>
              </a:rPr>
              <a:t>Venus, Mars, Jupiter, Saturn so far. </a:t>
            </a:r>
          </a:p>
          <a:p>
            <a:pPr lvl="1">
              <a:spcBef>
                <a:spcPts val="600"/>
              </a:spcBef>
            </a:pPr>
            <a:r>
              <a:rPr lang="en-US" sz="2000">
                <a:latin typeface="Arial" charset="0"/>
                <a:ea typeface="ヒラギノ角ゴ Pro W3" charset="0"/>
              </a:rPr>
              <a:t>Soon: Mercury Messenger March 2011</a:t>
            </a:r>
          </a:p>
          <a:p>
            <a:pPr>
              <a:spcBef>
                <a:spcPts val="600"/>
              </a:spcBef>
            </a:pPr>
            <a:r>
              <a:rPr lang="en-US" sz="2400">
                <a:latin typeface="Arial" charset="0"/>
              </a:rPr>
              <a:t>Probes and landers</a:t>
            </a:r>
          </a:p>
          <a:p>
            <a:pPr lvl="1">
              <a:spcBef>
                <a:spcPts val="600"/>
              </a:spcBef>
            </a:pPr>
            <a:r>
              <a:rPr lang="en-US" sz="2000">
                <a:latin typeface="Arial" charset="0"/>
                <a:ea typeface="ヒラギノ角ゴ Pro W3" charset="0"/>
              </a:rPr>
              <a:t>Mars rovers: Spirit and Opportunity</a:t>
            </a:r>
          </a:p>
          <a:p>
            <a:pPr lvl="1">
              <a:spcBef>
                <a:spcPts val="600"/>
              </a:spcBef>
            </a:pPr>
            <a:r>
              <a:rPr lang="en-US" sz="2000">
                <a:latin typeface="Arial" charset="0"/>
                <a:ea typeface="ヒラギノ角ゴ Pro W3" charset="0"/>
              </a:rPr>
              <a:t>Mars landers: e.g. Phoenix</a:t>
            </a:r>
          </a:p>
          <a:p>
            <a:pPr lvl="1">
              <a:spcBef>
                <a:spcPts val="600"/>
              </a:spcBef>
            </a:pPr>
            <a:r>
              <a:rPr lang="en-US" sz="2000">
                <a:latin typeface="Arial" charset="0"/>
                <a:ea typeface="ヒラギノ角ゴ Pro W3" charset="0"/>
              </a:rPr>
              <a:t>Probes sent from orbiters of Venus, Mars, Jupiter</a:t>
            </a:r>
          </a:p>
          <a:p>
            <a:pPr lvl="1">
              <a:spcBef>
                <a:spcPts val="600"/>
              </a:spcBef>
            </a:pPr>
            <a:r>
              <a:rPr lang="en-US" sz="2000">
                <a:latin typeface="Arial" charset="0"/>
                <a:ea typeface="ヒラギノ角ゴ Pro W3" charset="0"/>
              </a:rPr>
              <a:t>Titan lander (Huygens probe from Cassini spacecraft)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0"/>
            <a:ext cx="7162800" cy="1295400"/>
          </a:xfrm>
        </p:spPr>
        <p:txBody>
          <a:bodyPr/>
          <a:lstStyle/>
          <a:p>
            <a:r>
              <a:rPr lang="en-US">
                <a:latin typeface="Arial" charset="0"/>
              </a:rPr>
              <a:t>Space missions carry telescopes, other instruments as well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Typically planetary fly-bys and orbiters carry small telescopes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If you are close, you don</a:t>
            </a:r>
            <a:r>
              <a:rPr lang="ja-JP" altLang="en-US" dirty="0">
                <a:latin typeface="Arial" charset="0"/>
                <a:ea typeface="ヒラギノ角ゴ Pro W3" charset="0"/>
              </a:rPr>
              <a:t>’</a:t>
            </a:r>
            <a:r>
              <a:rPr lang="en-US" dirty="0">
                <a:latin typeface="Arial" charset="0"/>
                <a:ea typeface="ヒラギノ角ゴ Pro W3" charset="0"/>
              </a:rPr>
              <a:t>t need super</a:t>
            </a:r>
            <a:r>
              <a:rPr lang="en-US" dirty="0" smtClean="0">
                <a:latin typeface="Arial" charset="0"/>
                <a:ea typeface="ヒラギノ角ゴ Pro W3" charset="0"/>
              </a:rPr>
              <a:t>-big telescope to get good </a:t>
            </a:r>
            <a:r>
              <a:rPr lang="en-US" dirty="0">
                <a:latin typeface="Arial" charset="0"/>
                <a:ea typeface="ヒラギノ角ゴ Pro W3" charset="0"/>
              </a:rPr>
              <a:t>angular resolution</a:t>
            </a:r>
          </a:p>
          <a:p>
            <a:r>
              <a:rPr lang="en-US" dirty="0">
                <a:latin typeface="Arial" charset="0"/>
              </a:rPr>
              <a:t>Other instruments: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Particle analyzers, radio antennae, spectrographs, laser altimeters,  dust detectors, .....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Mars rovers: probes to get rock samples and analyze them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Hubble Space Telescope: clearer vision above atmospheric turbulence</a:t>
            </a:r>
            <a:endParaRPr lang="en-US">
              <a:latin typeface="Arial" charset="0"/>
            </a:endParaRPr>
          </a:p>
        </p:txBody>
      </p:sp>
      <p:pic>
        <p:nvPicPr>
          <p:cNvPr id="1751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1697038"/>
            <a:ext cx="4413250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2239963" y="5776913"/>
            <a:ext cx="46704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Hubble can see UV light that doesn</a:t>
            </a:r>
            <a:r>
              <a:rPr lang="ja-JP" alt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’</a:t>
            </a: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t penetrate through atmosphere</a:t>
            </a:r>
            <a:endParaRPr lang="en-US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5109" name="Picture 6" descr="hubb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666875"/>
            <a:ext cx="4230687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What are the two most important properties of a telescope?</a:t>
            </a:r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Times" charset="0"/>
              <a:buAutoNum type="arabicPeriod"/>
            </a:pPr>
            <a:r>
              <a:rPr lang="en-US" b="0">
                <a:solidFill>
                  <a:srgbClr val="00FFFF"/>
                </a:solidFill>
                <a:latin typeface="Arial" charset="0"/>
              </a:rPr>
              <a:t>Light-collecting area:</a:t>
            </a:r>
            <a:r>
              <a:rPr lang="en-US">
                <a:solidFill>
                  <a:srgbClr val="00FFFF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 Telescopes with a larger collecting area can gather a greater amount of light in a shorter time.</a:t>
            </a:r>
          </a:p>
          <a:p>
            <a:pPr marL="609600" indent="-609600">
              <a:buFont typeface="Times" charset="0"/>
              <a:buAutoNum type="arabicPeriod"/>
            </a:pPr>
            <a:r>
              <a:rPr lang="en-US" b="0">
                <a:solidFill>
                  <a:srgbClr val="00FFFF"/>
                </a:solidFill>
                <a:latin typeface="Arial" charset="0"/>
              </a:rPr>
              <a:t>Angular resolution:</a:t>
            </a:r>
            <a:r>
              <a:rPr lang="en-US" b="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Telescopes that are larger are capable of taking images with greater detail.</a:t>
            </a:r>
            <a:endParaRPr lang="en-US" b="0">
              <a:latin typeface="Arial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Example of robotic planet exploration:  Galileo mission to Jupiter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</a:rPr>
              <a:t>(Artist's conception)</a:t>
            </a:r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312988"/>
            <a:ext cx="551815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Spirit Rover on Mars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71600"/>
            <a:ext cx="3387725" cy="3340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t="4320" b="2879"/>
          <a:stretch>
            <a:fillRect/>
          </a:stretch>
        </p:blipFill>
        <p:spPr bwMode="auto">
          <a:xfrm>
            <a:off x="3063875" y="1978025"/>
            <a:ext cx="3263900" cy="342423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154488"/>
            <a:ext cx="4483100" cy="23574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Concept Question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400">
                <a:latin typeface="Arial" charset="0"/>
              </a:rPr>
              <a:t>You are trying to decide whether to observe a new comet from a 10m telescope on the ground (without adaptive optics), or from the Hubble Space Telescope (diameter 2.4m).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>
                <a:latin typeface="Arial" charset="0"/>
              </a:rPr>
              <a:t>Which of the following would be better from the ground, and which from space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lphaLcParenR"/>
            </a:pPr>
            <a:r>
              <a:rPr lang="en-US" sz="2400">
                <a:latin typeface="Arial" charset="0"/>
              </a:rPr>
              <a:t>Ability to make images in ultraviolet light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lphaLcParenR"/>
            </a:pPr>
            <a:r>
              <a:rPr lang="en-US" sz="2400">
                <a:latin typeface="Arial" charset="0"/>
              </a:rPr>
              <a:t>Spatial resolution of images in infrared light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lphaLcParenR"/>
            </a:pPr>
            <a:r>
              <a:rPr lang="en-US" sz="2400">
                <a:latin typeface="Arial" charset="0"/>
              </a:rPr>
              <a:t>Ability to record images of a </a:t>
            </a:r>
            <a:r>
              <a:rPr lang="en-US" sz="2400" u="sng">
                <a:latin typeface="Arial" charset="0"/>
              </a:rPr>
              <a:t>very</a:t>
            </a:r>
            <a:r>
              <a:rPr lang="en-US" sz="2400">
                <a:latin typeface="Arial" charset="0"/>
              </a:rPr>
              <a:t> faint (distant) comet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lphaLcParenR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Telescopes: The Main Points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92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Telescopes gather light and focus it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Telescopes can be on ground, on planes, in space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If Earth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sz="2400">
                <a:latin typeface="Arial" charset="0"/>
              </a:rPr>
              <a:t>s atmosphere weren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sz="2400">
                <a:latin typeface="Arial" charset="0"/>
              </a:rPr>
              <a:t>t turbulent, larger telescopes would give higher spatial resolution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 W3" charset="0"/>
              </a:rPr>
              <a:t>Adaptive optics can correct for blurring due to turbulence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Every new telescope technology has resulted in major new discoveries and surprises</a:t>
            </a:r>
          </a:p>
          <a:p>
            <a:pPr>
              <a:lnSpc>
                <a:spcPct val="90000"/>
              </a:lnSpc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Telescopes gather light and focus it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5638800"/>
            <a:ext cx="85471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Telescope as a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sz="2400">
                <a:latin typeface="Arial" charset="0"/>
              </a:rPr>
              <a:t>giant eye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sz="2400">
                <a:latin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 W3" charset="0"/>
              </a:rPr>
              <a:t>You can gather more light with a telescope, hence see fainter objects</a:t>
            </a:r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1"/>
          <a:stretch>
            <a:fillRect/>
          </a:stretch>
        </p:blipFill>
        <p:spPr bwMode="auto">
          <a:xfrm>
            <a:off x="1179513" y="1376363"/>
            <a:ext cx="670718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1223963" y="1395413"/>
            <a:ext cx="1419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0">
                <a:solidFill>
                  <a:schemeClr val="bg2"/>
                </a:solidFill>
                <a:latin typeface="Helvetica" charset="0"/>
              </a:rPr>
              <a:t>Refracting telescope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Amount of light gathered is proportional to </a:t>
            </a:r>
            <a:r>
              <a:rPr lang="en-US" u="sng">
                <a:latin typeface="Arial" charset="0"/>
              </a:rPr>
              <a:t>area</a:t>
            </a:r>
            <a:r>
              <a:rPr lang="en-US">
                <a:latin typeface="Arial" charset="0"/>
              </a:rPr>
              <a:t> of lens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en-US">
                <a:latin typeface="Arial" charset="0"/>
              </a:rPr>
              <a:t>Why area?  </a:t>
            </a:r>
          </a:p>
          <a:p>
            <a:pPr>
              <a:spcBef>
                <a:spcPct val="35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35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35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35000"/>
              </a:spcBef>
            </a:pP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Size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of telescope is usually described by diameter   </a:t>
            </a:r>
            <a:r>
              <a:rPr lang="en-US" i="1">
                <a:latin typeface="Arial" charset="0"/>
              </a:rPr>
              <a:t>d</a:t>
            </a:r>
            <a:r>
              <a:rPr lang="en-US">
                <a:latin typeface="Arial" charset="0"/>
              </a:rPr>
              <a:t>   of its primary lens or mirror</a:t>
            </a:r>
          </a:p>
          <a:p>
            <a:pPr>
              <a:spcBef>
                <a:spcPct val="35000"/>
              </a:spcBef>
            </a:pPr>
            <a:r>
              <a:rPr lang="en-US">
                <a:latin typeface="Arial" charset="0"/>
              </a:rPr>
              <a:t>Collecting area of lens or mirror = </a:t>
            </a:r>
            <a:r>
              <a:rPr lang="en-US" i="1">
                <a:latin typeface="Symbol" charset="0"/>
              </a:rPr>
              <a:t>π</a:t>
            </a:r>
            <a:r>
              <a:rPr lang="en-US" i="1">
                <a:latin typeface="Arial" charset="0"/>
              </a:rPr>
              <a:t> r</a:t>
            </a:r>
            <a:r>
              <a:rPr lang="en-US" i="1" baseline="30000">
                <a:latin typeface="Arial" charset="0"/>
              </a:rPr>
              <a:t>2 </a:t>
            </a:r>
            <a:r>
              <a:rPr lang="en-US" i="1">
                <a:latin typeface="Arial" charset="0"/>
              </a:rPr>
              <a:t>= </a:t>
            </a:r>
            <a:r>
              <a:rPr lang="en-US" i="1">
                <a:latin typeface="Symbol" charset="0"/>
              </a:rPr>
              <a:t>π</a:t>
            </a:r>
            <a:r>
              <a:rPr lang="en-US" i="1">
                <a:latin typeface="Arial" charset="0"/>
              </a:rPr>
              <a:t> (d/2)</a:t>
            </a:r>
            <a:r>
              <a:rPr lang="en-US" i="1" baseline="30000">
                <a:latin typeface="Arial" charset="0"/>
              </a:rPr>
              <a:t>2 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1524000" y="2540000"/>
            <a:ext cx="2273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1562100" y="2692400"/>
            <a:ext cx="2273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1562100" y="2857500"/>
            <a:ext cx="2273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1574800" y="3022600"/>
            <a:ext cx="2273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1574800" y="3187700"/>
            <a:ext cx="2273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1562100" y="3365500"/>
            <a:ext cx="2273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1600200" y="3530600"/>
            <a:ext cx="2273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Oval 12"/>
          <p:cNvSpPr>
            <a:spLocks noChangeArrowheads="1"/>
          </p:cNvSpPr>
          <p:nvPr/>
        </p:nvSpPr>
        <p:spPr bwMode="auto">
          <a:xfrm>
            <a:off x="3937000" y="2413000"/>
            <a:ext cx="228600" cy="11557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6332" name="Text Box 13"/>
          <p:cNvSpPr txBox="1">
            <a:spLocks noChangeArrowheads="1"/>
          </p:cNvSpPr>
          <p:nvPr/>
        </p:nvSpPr>
        <p:spPr bwMode="auto">
          <a:xfrm>
            <a:off x="4311650" y="2708275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algn="ctr"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chemeClr val="tx2"/>
                </a:solidFill>
                <a:latin typeface="Helvetica" charset="0"/>
              </a:rPr>
              <a:t>versus</a:t>
            </a:r>
          </a:p>
        </p:txBody>
      </p:sp>
      <p:sp>
        <p:nvSpPr>
          <p:cNvPr id="56333" name="Line 14"/>
          <p:cNvSpPr>
            <a:spLocks noChangeShapeType="1"/>
          </p:cNvSpPr>
          <p:nvPr/>
        </p:nvSpPr>
        <p:spPr bwMode="auto">
          <a:xfrm>
            <a:off x="5524500" y="2578100"/>
            <a:ext cx="2273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Line 15"/>
          <p:cNvSpPr>
            <a:spLocks noChangeShapeType="1"/>
          </p:cNvSpPr>
          <p:nvPr/>
        </p:nvSpPr>
        <p:spPr bwMode="auto">
          <a:xfrm>
            <a:off x="5562600" y="2730500"/>
            <a:ext cx="2273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>
            <a:off x="5562600" y="2895600"/>
            <a:ext cx="2273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Line 17"/>
          <p:cNvSpPr>
            <a:spLocks noChangeShapeType="1"/>
          </p:cNvSpPr>
          <p:nvPr/>
        </p:nvSpPr>
        <p:spPr bwMode="auto">
          <a:xfrm>
            <a:off x="5575300" y="3060700"/>
            <a:ext cx="2273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Line 18"/>
          <p:cNvSpPr>
            <a:spLocks noChangeShapeType="1"/>
          </p:cNvSpPr>
          <p:nvPr/>
        </p:nvSpPr>
        <p:spPr bwMode="auto">
          <a:xfrm>
            <a:off x="5575300" y="3225800"/>
            <a:ext cx="2273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Line 19"/>
          <p:cNvSpPr>
            <a:spLocks noChangeShapeType="1"/>
          </p:cNvSpPr>
          <p:nvPr/>
        </p:nvSpPr>
        <p:spPr bwMode="auto">
          <a:xfrm>
            <a:off x="5562600" y="3403600"/>
            <a:ext cx="2273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Line 20"/>
          <p:cNvSpPr>
            <a:spLocks noChangeShapeType="1"/>
          </p:cNvSpPr>
          <p:nvPr/>
        </p:nvSpPr>
        <p:spPr bwMode="auto">
          <a:xfrm>
            <a:off x="5600700" y="3568700"/>
            <a:ext cx="2273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Oval 21"/>
          <p:cNvSpPr>
            <a:spLocks noChangeArrowheads="1"/>
          </p:cNvSpPr>
          <p:nvPr/>
        </p:nvSpPr>
        <p:spPr bwMode="auto">
          <a:xfrm>
            <a:off x="7937500" y="2768600"/>
            <a:ext cx="165100" cy="5588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deoTemplate">
  <a:themeElements>
    <a:clrScheme name="">
      <a:dk1>
        <a:srgbClr val="000000"/>
      </a:dk1>
      <a:lt1>
        <a:srgbClr val="FFFFFF"/>
      </a:lt1>
      <a:dk2>
        <a:srgbClr val="8901F3"/>
      </a:dk2>
      <a:lt2>
        <a:srgbClr val="FFCD7F"/>
      </a:lt2>
      <a:accent1>
        <a:srgbClr val="A8C2FF"/>
      </a:accent1>
      <a:accent2>
        <a:srgbClr val="7AFF7A"/>
      </a:accent2>
      <a:accent3>
        <a:srgbClr val="C4AAF8"/>
      </a:accent3>
      <a:accent4>
        <a:srgbClr val="DADADA"/>
      </a:accent4>
      <a:accent5>
        <a:srgbClr val="D1DDFF"/>
      </a:accent5>
      <a:accent6>
        <a:srgbClr val="6EE76E"/>
      </a:accent6>
      <a:hlink>
        <a:srgbClr val="FFA3B3"/>
      </a:hlink>
      <a:folHlink>
        <a:srgbClr val="CECECE"/>
      </a:folHlink>
    </a:clrScheme>
    <a:fontScheme name="Video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Video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 HD:WORK:UCSC AO course spring 2002:VideoTemplate.ppt</Template>
  <TotalTime>4520</TotalTime>
  <Words>2495</Words>
  <Application>Microsoft Macintosh PowerPoint</Application>
  <PresentationFormat>On-screen Show (4:3)</PresentationFormat>
  <Paragraphs>374</Paragraphs>
  <Slides>73</Slides>
  <Notes>68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VideoTemplate</vt:lpstr>
      <vt:lpstr>Equation</vt:lpstr>
      <vt:lpstr>Lecture 6: Telescopes and Spacecraft</vt:lpstr>
      <vt:lpstr>Class logistics</vt:lpstr>
      <vt:lpstr>Exams</vt:lpstr>
      <vt:lpstr>PowerPoint Presentation</vt:lpstr>
      <vt:lpstr>Topics for this lecture</vt:lpstr>
      <vt:lpstr>Telescopes: Main Points</vt:lpstr>
      <vt:lpstr>What are the two most important properties of a telescope?</vt:lpstr>
      <vt:lpstr>Telescopes gather light and focus it</vt:lpstr>
      <vt:lpstr>Amount of light gathered is proportional to area of lens</vt:lpstr>
      <vt:lpstr>Light-gathering power</vt:lpstr>
      <vt:lpstr>Refracting telescopes focus light using “refraction”</vt:lpstr>
      <vt:lpstr>Refraction animation</vt:lpstr>
      <vt:lpstr>A lens takes advantage of the bending of light to focus rays</vt:lpstr>
      <vt:lpstr>Parts of the Human Eye</vt:lpstr>
      <vt:lpstr>The lens in our eyes focuses light on the retina</vt:lpstr>
      <vt:lpstr>Camera lens focuses light on film or CCD detector</vt:lpstr>
      <vt:lpstr>What have we learned?</vt:lpstr>
      <vt:lpstr>What are the two basic designs of telescopes?</vt:lpstr>
      <vt:lpstr>Cartoon of refracting telescope</vt:lpstr>
      <vt:lpstr>Telescopes can use mirrors instead of lenses to gather and focus light</vt:lpstr>
      <vt:lpstr>Mount Palomar (near San Diego): Prime focus cage and an inhabitant</vt:lpstr>
      <vt:lpstr>More photos of Prime Focus Cage: things really have  gotten better!</vt:lpstr>
      <vt:lpstr>Designs for Reflecting Telescopes</vt:lpstr>
      <vt:lpstr> Most of today’s reflecting telescopes use Cassegrain design</vt:lpstr>
      <vt:lpstr>Examples of real telescopes</vt:lpstr>
      <vt:lpstr>Largest optical telescopes in world</vt:lpstr>
      <vt:lpstr>36 hexagonal segments make up the full Keck mirror</vt:lpstr>
      <vt:lpstr>Cleaning the Keck’s 36 segments</vt:lpstr>
      <vt:lpstr>One Keck segment (in storage)</vt:lpstr>
      <vt:lpstr>Future plans are even more ambitious</vt:lpstr>
      <vt:lpstr>Future plans are even more ambitious</vt:lpstr>
      <vt:lpstr>Concept of angular resolution</vt:lpstr>
      <vt:lpstr>How big is one "arc second" of angular separation?</vt:lpstr>
      <vt:lpstr>What does it mean for an object to “subtend an angle Θ” ?</vt:lpstr>
      <vt:lpstr>“Small angle formula”</vt:lpstr>
      <vt:lpstr>Concept Question</vt:lpstr>
      <vt:lpstr>What do astronomers do with telescopes?</vt:lpstr>
      <vt:lpstr>Imaging</vt:lpstr>
      <vt:lpstr>How can we record images of nonvisible light?</vt:lpstr>
      <vt:lpstr>"Crab Nebula"  - supernova remnant where a star blew up 1000 yrs ago</vt:lpstr>
      <vt:lpstr>In principle, larger telescopes should give sharper images</vt:lpstr>
      <vt:lpstr>Image of a point source seen through a circular telescope mirror</vt:lpstr>
      <vt:lpstr>Example of diffraction limit</vt:lpstr>
      <vt:lpstr>Images of a bright star, Arcturus</vt:lpstr>
      <vt:lpstr>Snapshots of turbulence effects,  Lick Observatory </vt:lpstr>
      <vt:lpstr>How to correct for atmospheric blurring</vt:lpstr>
      <vt:lpstr>Infra-red images of a star, from Lick Observatory adaptive optics system</vt:lpstr>
      <vt:lpstr>Deformable mirror is small mirror behind main mirror of telescope</vt:lpstr>
      <vt:lpstr>Mirror changes its shape because actuators push and pull on it</vt:lpstr>
      <vt:lpstr>Image of a point source seen through a circular telescope mirror</vt:lpstr>
      <vt:lpstr>Neptune in infra-red light,  Keck Telescope adaptive optics</vt:lpstr>
      <vt:lpstr>PowerPoint Presentation</vt:lpstr>
      <vt:lpstr>Concept Question</vt:lpstr>
      <vt:lpstr>How can we observe invisible light?</vt:lpstr>
      <vt:lpstr>Reflecting telescopes work fine at radio wavelengths too</vt:lpstr>
      <vt:lpstr>Largest radio telescope fills a whole valley in Puerto Rico</vt:lpstr>
      <vt:lpstr>Spectroscopy</vt:lpstr>
      <vt:lpstr>Spectroscopy and the effect of spectral resolution</vt:lpstr>
      <vt:lpstr>Timing</vt:lpstr>
      <vt:lpstr>Timing: Dust devils on Mars seen from Spirit Rover</vt:lpstr>
      <vt:lpstr>Want to buy your own telescope?</vt:lpstr>
      <vt:lpstr>Why do we need telescopes in space?</vt:lpstr>
      <vt:lpstr>Why do we need telescopes in space?</vt:lpstr>
      <vt:lpstr>Depth of light penetration into atmosphere at different wavelengths</vt:lpstr>
      <vt:lpstr>X-ray mirrors also concentrate light and bring it to a focus</vt:lpstr>
      <vt:lpstr>Chandra spacecraft: x-ray telescope</vt:lpstr>
      <vt:lpstr>Types of space missions</vt:lpstr>
      <vt:lpstr>Space missions carry telescopes, other instruments as well</vt:lpstr>
      <vt:lpstr>Hubble Space Telescope: clearer vision above atmospheric turbulence</vt:lpstr>
      <vt:lpstr>Example of robotic planet exploration:  Galileo mission to Jupiter</vt:lpstr>
      <vt:lpstr>Spirit Rover on Mars</vt:lpstr>
      <vt:lpstr>Concept Question</vt:lpstr>
      <vt:lpstr>Telescopes: The Main Points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No Slide Title</dc:title>
  <dc:creator>Claire Max</dc:creator>
  <cp:keywords/>
  <cp:lastModifiedBy>Claire Max</cp:lastModifiedBy>
  <cp:revision>570</cp:revision>
  <cp:lastPrinted>2014-04-22T18:09:43Z</cp:lastPrinted>
  <dcterms:created xsi:type="dcterms:W3CDTF">2010-10-12T07:13:24Z</dcterms:created>
  <dcterms:modified xsi:type="dcterms:W3CDTF">2014-04-22T18:20:57Z</dcterms:modified>
</cp:coreProperties>
</file>